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8" r:id="rId6"/>
    <p:sldId id="311" r:id="rId7"/>
    <p:sldId id="306" r:id="rId8"/>
    <p:sldId id="312" r:id="rId9"/>
    <p:sldId id="313" r:id="rId10"/>
    <p:sldId id="291" r:id="rId11"/>
    <p:sldId id="314" r:id="rId12"/>
    <p:sldId id="315" r:id="rId13"/>
    <p:sldId id="316" r:id="rId14"/>
    <p:sldId id="273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295" r:id="rId26"/>
    <p:sldId id="328" r:id="rId27"/>
    <p:sldId id="267" r:id="rId28"/>
    <p:sldId id="268" r:id="rId29"/>
    <p:sldId id="277" r:id="rId30"/>
    <p:sldId id="342" r:id="rId31"/>
    <p:sldId id="341" r:id="rId32"/>
    <p:sldId id="331" r:id="rId33"/>
    <p:sldId id="334" r:id="rId34"/>
    <p:sldId id="333" r:id="rId35"/>
    <p:sldId id="335" r:id="rId36"/>
    <p:sldId id="336" r:id="rId37"/>
    <p:sldId id="337" r:id="rId38"/>
    <p:sldId id="338" r:id="rId39"/>
    <p:sldId id="339" r:id="rId40"/>
    <p:sldId id="340" r:id="rId41"/>
    <p:sldId id="294" r:id="rId42"/>
    <p:sldId id="258" r:id="rId43"/>
    <p:sldId id="264" r:id="rId44"/>
    <p:sldId id="280" r:id="rId45"/>
    <p:sldId id="281" r:id="rId46"/>
    <p:sldId id="282" r:id="rId47"/>
    <p:sldId id="283" r:id="rId48"/>
    <p:sldId id="296" r:id="rId49"/>
    <p:sldId id="284" r:id="rId50"/>
    <p:sldId id="269" r:id="rId51"/>
    <p:sldId id="279" r:id="rId52"/>
    <p:sldId id="330" r:id="rId53"/>
    <p:sldId id="285" r:id="rId54"/>
    <p:sldId id="286" r:id="rId55"/>
    <p:sldId id="287" r:id="rId56"/>
    <p:sldId id="288" r:id="rId57"/>
    <p:sldId id="289" r:id="rId58"/>
    <p:sldId id="299" r:id="rId59"/>
    <p:sldId id="300" r:id="rId60"/>
    <p:sldId id="298" r:id="rId61"/>
    <p:sldId id="260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 snapToGrid="0">
      <p:cViewPr varScale="1">
        <p:scale>
          <a:sx n="55" d="100"/>
          <a:sy n="55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75D84-416A-44A4-A37D-03757EF5DE05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5AD33D-789A-41CA-9D3B-8F703A1B82E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ysClr val="windowText" lastClr="000000"/>
              </a:solidFill>
            </a:rPr>
            <a:t>Деполяризация постсинаптической мембраны и генерация ПД. </a:t>
          </a:r>
          <a:endParaRPr lang="ru-RU" sz="1800" b="1" dirty="0">
            <a:solidFill>
              <a:sysClr val="windowText" lastClr="000000"/>
            </a:solidFill>
          </a:endParaRPr>
        </a:p>
      </dgm:t>
    </dgm:pt>
    <dgm:pt modelId="{C272EA3D-484E-4EC2-80DC-AB5E08158997}" type="parTrans" cxnId="{C179335B-CBAD-4566-8082-7DACB359D49E}">
      <dgm:prSet/>
      <dgm:spPr/>
      <dgm:t>
        <a:bodyPr/>
        <a:lstStyle/>
        <a:p>
          <a:endParaRPr lang="ru-RU"/>
        </a:p>
      </dgm:t>
    </dgm:pt>
    <dgm:pt modelId="{ADACD902-744E-4EBA-BA45-07DCF00D811C}" type="sibTrans" cxnId="{C179335B-CBAD-4566-8082-7DACB359D49E}">
      <dgm:prSet/>
      <dgm:spPr/>
      <dgm:t>
        <a:bodyPr/>
        <a:lstStyle/>
        <a:p>
          <a:endParaRPr lang="ru-RU"/>
        </a:p>
      </dgm:t>
    </dgm:pt>
    <dgm:pt modelId="{F1F86AC9-CE69-445C-83B5-C2088085D7B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ysClr val="windowText" lastClr="000000"/>
              </a:solidFill>
            </a:rPr>
            <a:t>Распространение ПД по плазмолемме МВ .</a:t>
          </a:r>
          <a:endParaRPr lang="ru-RU" sz="1800" b="1" dirty="0">
            <a:solidFill>
              <a:sysClr val="windowText" lastClr="000000"/>
            </a:solidFill>
          </a:endParaRPr>
        </a:p>
      </dgm:t>
    </dgm:pt>
    <dgm:pt modelId="{C5284744-6345-47B1-B6F4-39F1FA77DB63}" type="parTrans" cxnId="{D9EE22E5-C9DE-41C8-BCC4-C2FEC99F2CD9}">
      <dgm:prSet/>
      <dgm:spPr/>
      <dgm:t>
        <a:bodyPr/>
        <a:lstStyle/>
        <a:p>
          <a:endParaRPr lang="ru-RU"/>
        </a:p>
      </dgm:t>
    </dgm:pt>
    <dgm:pt modelId="{01CCE092-BB51-4AB8-B2E6-ED3B27A3132E}" type="sibTrans" cxnId="{D9EE22E5-C9DE-41C8-BCC4-C2FEC99F2CD9}">
      <dgm:prSet/>
      <dgm:spPr/>
      <dgm:t>
        <a:bodyPr/>
        <a:lstStyle/>
        <a:p>
          <a:endParaRPr lang="ru-RU"/>
        </a:p>
      </dgm:t>
    </dgm:pt>
    <dgm:pt modelId="{6F633D6D-8393-4E29-96D5-9A75744C1E3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ysClr val="windowText" lastClr="000000"/>
              </a:solidFill>
            </a:rPr>
            <a:t>Передача сигнала в триадах на саркоплазматический </a:t>
          </a:r>
          <a:r>
            <a:rPr lang="ru-RU" sz="1800" b="1" dirty="0" err="1" smtClean="0">
              <a:solidFill>
                <a:sysClr val="windowText" lastClr="000000"/>
              </a:solidFill>
            </a:rPr>
            <a:t>ретикулум</a:t>
          </a:r>
          <a:r>
            <a:rPr lang="ru-RU" sz="1800" b="1" dirty="0" smtClean="0">
              <a:solidFill>
                <a:sysClr val="windowText" lastClr="000000"/>
              </a:solidFill>
            </a:rPr>
            <a:t>. </a:t>
          </a:r>
          <a:endParaRPr lang="ru-RU" sz="1800" b="1" dirty="0">
            <a:solidFill>
              <a:sysClr val="windowText" lastClr="000000"/>
            </a:solidFill>
          </a:endParaRPr>
        </a:p>
      </dgm:t>
    </dgm:pt>
    <dgm:pt modelId="{A308B926-48E9-4324-899F-77CAAE171382}" type="parTrans" cxnId="{3F06010F-F8EC-4216-9A20-6B02D0DEC705}">
      <dgm:prSet/>
      <dgm:spPr/>
      <dgm:t>
        <a:bodyPr/>
        <a:lstStyle/>
        <a:p>
          <a:endParaRPr lang="ru-RU"/>
        </a:p>
      </dgm:t>
    </dgm:pt>
    <dgm:pt modelId="{B534CA30-9075-49D8-81B5-05CDF4D62AD8}" type="sibTrans" cxnId="{3F06010F-F8EC-4216-9A20-6B02D0DEC705}">
      <dgm:prSet/>
      <dgm:spPr/>
      <dgm:t>
        <a:bodyPr/>
        <a:lstStyle/>
        <a:p>
          <a:endParaRPr lang="ru-RU"/>
        </a:p>
      </dgm:t>
    </dgm:pt>
    <dgm:pt modelId="{56B08555-280E-4C5D-ACC9-71B0BA3505D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ysClr val="windowText" lastClr="000000"/>
              </a:solidFill>
            </a:rPr>
            <a:t>Выброс Ca2+ из саркоплазматического </a:t>
          </a:r>
          <a:r>
            <a:rPr lang="ru-RU" sz="1800" b="1" dirty="0" err="1" smtClean="0">
              <a:solidFill>
                <a:sysClr val="windowText" lastClr="000000"/>
              </a:solidFill>
            </a:rPr>
            <a:t>ретикулума</a:t>
          </a:r>
          <a:r>
            <a:rPr lang="ru-RU" sz="1800" b="1" dirty="0" smtClean="0">
              <a:solidFill>
                <a:sysClr val="windowText" lastClr="000000"/>
              </a:solidFill>
            </a:rPr>
            <a:t>.</a:t>
          </a:r>
          <a:endParaRPr lang="ru-RU" sz="1800" b="1" dirty="0">
            <a:solidFill>
              <a:sysClr val="windowText" lastClr="000000"/>
            </a:solidFill>
          </a:endParaRPr>
        </a:p>
      </dgm:t>
    </dgm:pt>
    <dgm:pt modelId="{02F78385-85E2-452C-A35A-BC17B3F98284}" type="parTrans" cxnId="{C70B12C9-FB61-4BF1-8F74-68519D83FDD6}">
      <dgm:prSet/>
      <dgm:spPr/>
      <dgm:t>
        <a:bodyPr/>
        <a:lstStyle/>
        <a:p>
          <a:endParaRPr lang="ru-RU"/>
        </a:p>
      </dgm:t>
    </dgm:pt>
    <dgm:pt modelId="{D09B4B45-1A4A-4A97-8988-703BB7EB0728}" type="sibTrans" cxnId="{C70B12C9-FB61-4BF1-8F74-68519D83FDD6}">
      <dgm:prSet/>
      <dgm:spPr/>
      <dgm:t>
        <a:bodyPr/>
        <a:lstStyle/>
        <a:p>
          <a:endParaRPr lang="ru-RU"/>
        </a:p>
      </dgm:t>
    </dgm:pt>
    <dgm:pt modelId="{8627AFDE-6BA9-4351-86AB-C13C7C5843A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ysClr val="windowText" lastClr="000000"/>
              </a:solidFill>
            </a:rPr>
            <a:t>Связывание Ca2+ </a:t>
          </a:r>
          <a:r>
            <a:rPr lang="ru-RU" sz="1800" b="1" dirty="0" err="1" smtClean="0">
              <a:solidFill>
                <a:sysClr val="windowText" lastClr="000000"/>
              </a:solidFill>
            </a:rPr>
            <a:t>тропонином</a:t>
          </a:r>
          <a:r>
            <a:rPr lang="ru-RU" sz="1800" b="1" dirty="0" smtClean="0">
              <a:solidFill>
                <a:sysClr val="windowText" lastClr="000000"/>
              </a:solidFill>
            </a:rPr>
            <a:t> С тонких нитей. </a:t>
          </a:r>
          <a:endParaRPr lang="ru-RU" sz="1800" b="1" dirty="0">
            <a:solidFill>
              <a:sysClr val="windowText" lastClr="000000"/>
            </a:solidFill>
          </a:endParaRPr>
        </a:p>
      </dgm:t>
    </dgm:pt>
    <dgm:pt modelId="{B559E33A-1F9F-41E8-B6C7-3A04DBCB5ABE}" type="parTrans" cxnId="{50CC5047-2C3C-4FD5-81FE-FB6C91A24C7F}">
      <dgm:prSet/>
      <dgm:spPr/>
      <dgm:t>
        <a:bodyPr/>
        <a:lstStyle/>
        <a:p>
          <a:endParaRPr lang="ru-RU"/>
        </a:p>
      </dgm:t>
    </dgm:pt>
    <dgm:pt modelId="{10D2E9D8-BC88-48AC-AC52-424FA35A3FBB}" type="sibTrans" cxnId="{50CC5047-2C3C-4FD5-81FE-FB6C91A24C7F}">
      <dgm:prSet/>
      <dgm:spPr/>
      <dgm:t>
        <a:bodyPr/>
        <a:lstStyle/>
        <a:p>
          <a:endParaRPr lang="ru-RU"/>
        </a:p>
      </dgm:t>
    </dgm:pt>
    <dgm:pt modelId="{1F4E55E4-AC44-49BC-9576-34A9EE0BBBE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ysClr val="windowText" lastClr="000000"/>
              </a:solidFill>
            </a:rPr>
            <a:t>Взаимодействие тонких и толстых нитей (формирование мостиков), появление тянущего усилия и скольжение нитей относительно друг друга.</a:t>
          </a:r>
          <a:endParaRPr lang="ru-RU" sz="1800" b="1" dirty="0">
            <a:solidFill>
              <a:sysClr val="windowText" lastClr="000000"/>
            </a:solidFill>
          </a:endParaRPr>
        </a:p>
      </dgm:t>
    </dgm:pt>
    <dgm:pt modelId="{DBF70BEC-BB98-4C55-A59E-3415947077B0}" type="parTrans" cxnId="{1B845A8A-94EA-4C44-8EB1-5F4295D78462}">
      <dgm:prSet/>
      <dgm:spPr/>
      <dgm:t>
        <a:bodyPr/>
        <a:lstStyle/>
        <a:p>
          <a:endParaRPr lang="ru-RU"/>
        </a:p>
      </dgm:t>
    </dgm:pt>
    <dgm:pt modelId="{E1F810E4-EF0A-4718-AA2A-8E124178E4E3}" type="sibTrans" cxnId="{1B845A8A-94EA-4C44-8EB1-5F4295D78462}">
      <dgm:prSet/>
      <dgm:spPr/>
      <dgm:t>
        <a:bodyPr/>
        <a:lstStyle/>
        <a:p>
          <a:endParaRPr lang="ru-RU"/>
        </a:p>
      </dgm:t>
    </dgm:pt>
    <dgm:pt modelId="{71237D8C-2DE1-4D64-A80B-C30C155A36E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ysClr val="windowText" lastClr="000000"/>
              </a:solidFill>
            </a:rPr>
            <a:t>Цикл взаимодействия нитей. </a:t>
          </a:r>
        </a:p>
      </dgm:t>
    </dgm:pt>
    <dgm:pt modelId="{3F469BCA-8EBD-4354-8CE4-3DED3A2792C9}" type="parTrans" cxnId="{2C321094-C8AB-49D4-B684-6F677C55D3B1}">
      <dgm:prSet/>
      <dgm:spPr/>
      <dgm:t>
        <a:bodyPr/>
        <a:lstStyle/>
        <a:p>
          <a:endParaRPr lang="ru-RU"/>
        </a:p>
      </dgm:t>
    </dgm:pt>
    <dgm:pt modelId="{6C6E5688-CE88-4D22-9645-DF3EE226062F}" type="sibTrans" cxnId="{2C321094-C8AB-49D4-B684-6F677C55D3B1}">
      <dgm:prSet/>
      <dgm:spPr/>
      <dgm:t>
        <a:bodyPr/>
        <a:lstStyle/>
        <a:p>
          <a:endParaRPr lang="ru-RU"/>
        </a:p>
      </dgm:t>
    </dgm:pt>
    <dgm:pt modelId="{DB1F6AD5-26C9-4DBC-98E1-6E89C03E8BC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ysClr val="windowText" lastClr="000000"/>
              </a:solidFill>
            </a:rPr>
            <a:t>Расслабление.</a:t>
          </a:r>
          <a:endParaRPr lang="ru-RU" sz="1800" b="1" dirty="0">
            <a:solidFill>
              <a:sysClr val="windowText" lastClr="000000"/>
            </a:solidFill>
          </a:endParaRPr>
        </a:p>
      </dgm:t>
    </dgm:pt>
    <dgm:pt modelId="{D9512525-ACF5-4DBD-9679-3646DD325AFD}" type="parTrans" cxnId="{2C0FC1F3-8618-47FF-9535-3AA715D2D59D}">
      <dgm:prSet/>
      <dgm:spPr/>
      <dgm:t>
        <a:bodyPr/>
        <a:lstStyle/>
        <a:p>
          <a:endParaRPr lang="ru-RU"/>
        </a:p>
      </dgm:t>
    </dgm:pt>
    <dgm:pt modelId="{3463D530-AF76-452C-A8F3-4B78A05F7CEF}" type="sibTrans" cxnId="{2C0FC1F3-8618-47FF-9535-3AA715D2D59D}">
      <dgm:prSet/>
      <dgm:spPr/>
      <dgm:t>
        <a:bodyPr/>
        <a:lstStyle/>
        <a:p>
          <a:endParaRPr lang="ru-RU"/>
        </a:p>
      </dgm:t>
    </dgm:pt>
    <dgm:pt modelId="{06426A46-9470-4284-BF1D-F2D34A6014EF}">
      <dgm:prSet custT="1"/>
      <dgm:spPr/>
      <dgm:t>
        <a:bodyPr anchor="t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ysClr val="windowText" lastClr="000000"/>
              </a:solidFill>
            </a:rPr>
            <a:t>Укорочение </a:t>
          </a:r>
          <a:r>
            <a:rPr lang="ru-RU" sz="1800" b="1" dirty="0" err="1" smtClean="0">
              <a:solidFill>
                <a:sysClr val="windowText" lastClr="000000"/>
              </a:solidFill>
            </a:rPr>
            <a:t>саркомеров</a:t>
          </a:r>
          <a:r>
            <a:rPr lang="ru-RU" sz="1800" b="1" dirty="0" smtClean="0">
              <a:solidFill>
                <a:sysClr val="windowText" lastClr="000000"/>
              </a:solidFill>
            </a:rPr>
            <a:t> и сокращение МВ.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4C54970-216C-45FA-B6EB-2F05AA2F117D}" type="parTrans" cxnId="{A36ED7F6-12B0-4DAD-AA14-EA07522A229F}">
      <dgm:prSet/>
      <dgm:spPr/>
    </dgm:pt>
    <dgm:pt modelId="{6CFBFEC7-7F95-458E-8883-A0CEDA9ABA94}" type="sibTrans" cxnId="{A36ED7F6-12B0-4DAD-AA14-EA07522A229F}">
      <dgm:prSet/>
      <dgm:spPr/>
    </dgm:pt>
    <dgm:pt modelId="{575FD349-887F-4EAC-9C07-F5A0C03C0EFC}" type="pres">
      <dgm:prSet presAssocID="{43175D84-416A-44A4-A37D-03757EF5DE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41D3D-7011-440C-B078-88421702077A}" type="pres">
      <dgm:prSet presAssocID="{FB5AD33D-789A-41CA-9D3B-8F703A1B82EF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EF8D3-07E4-4772-B1ED-AD725059549F}" type="pres">
      <dgm:prSet presAssocID="{ADACD902-744E-4EBA-BA45-07DCF00D811C}" presName="spacer" presStyleCnt="0"/>
      <dgm:spPr/>
    </dgm:pt>
    <dgm:pt modelId="{D552A7C6-310E-4601-A1A0-D70EA9E5DB3E}" type="pres">
      <dgm:prSet presAssocID="{F1F86AC9-CE69-445C-83B5-C2088085D7B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F2C21-5FB1-49A8-8FBB-86C80C927E8B}" type="pres">
      <dgm:prSet presAssocID="{01CCE092-BB51-4AB8-B2E6-ED3B27A3132E}" presName="spacer" presStyleCnt="0"/>
      <dgm:spPr/>
    </dgm:pt>
    <dgm:pt modelId="{447D5642-53CF-499E-9219-80FE17641920}" type="pres">
      <dgm:prSet presAssocID="{6F633D6D-8393-4E29-96D5-9A75744C1E3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33115-73B7-432D-92DD-B9AB67FAB9F8}" type="pres">
      <dgm:prSet presAssocID="{B534CA30-9075-49D8-81B5-05CDF4D62AD8}" presName="spacer" presStyleCnt="0"/>
      <dgm:spPr/>
    </dgm:pt>
    <dgm:pt modelId="{72742A18-7DB8-4DAE-9E1C-2DBF8B17EE92}" type="pres">
      <dgm:prSet presAssocID="{56B08555-280E-4C5D-ACC9-71B0BA3505D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DEA0A-F423-4294-B08E-5D2857DC38D7}" type="pres">
      <dgm:prSet presAssocID="{D09B4B45-1A4A-4A97-8988-703BB7EB0728}" presName="spacer" presStyleCnt="0"/>
      <dgm:spPr/>
    </dgm:pt>
    <dgm:pt modelId="{349D1757-6630-47BF-8824-2D8BFD7A55ED}" type="pres">
      <dgm:prSet presAssocID="{8627AFDE-6BA9-4351-86AB-C13C7C5843A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7E348-191C-4361-9879-E09F25F329AC}" type="pres">
      <dgm:prSet presAssocID="{10D2E9D8-BC88-48AC-AC52-424FA35A3FBB}" presName="spacer" presStyleCnt="0"/>
      <dgm:spPr/>
    </dgm:pt>
    <dgm:pt modelId="{C9084405-84D7-4CE4-89DF-D0257F3DCC1C}" type="pres">
      <dgm:prSet presAssocID="{1F4E55E4-AC44-49BC-9576-34A9EE0BBBE0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50E5B-F08C-441C-8699-25FFEAF87245}" type="pres">
      <dgm:prSet presAssocID="{E1F810E4-EF0A-4718-AA2A-8E124178E4E3}" presName="spacer" presStyleCnt="0"/>
      <dgm:spPr/>
    </dgm:pt>
    <dgm:pt modelId="{42DA77FD-765A-4440-A58B-29F482B6A9CC}" type="pres">
      <dgm:prSet presAssocID="{71237D8C-2DE1-4D64-A80B-C30C155A36E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F5A4-1CAB-4942-A7BD-896E4C7BB78B}" type="pres">
      <dgm:prSet presAssocID="{6C6E5688-CE88-4D22-9645-DF3EE226062F}" presName="spacer" presStyleCnt="0"/>
      <dgm:spPr/>
    </dgm:pt>
    <dgm:pt modelId="{A66D9A8E-72B7-4920-B4F8-46BD6399A298}" type="pres">
      <dgm:prSet presAssocID="{06426A46-9470-4284-BF1D-F2D34A6014EF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AD5A6-1B35-4DF9-B2C7-8589A4006A27}" type="pres">
      <dgm:prSet presAssocID="{6CFBFEC7-7F95-458E-8883-A0CEDA9ABA94}" presName="spacer" presStyleCnt="0"/>
      <dgm:spPr/>
    </dgm:pt>
    <dgm:pt modelId="{F93B9EC5-AA44-4A7F-BEAA-731568D1F2AF}" type="pres">
      <dgm:prSet presAssocID="{DB1F6AD5-26C9-4DBC-98E1-6E89C03E8BCF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C5047-2C3C-4FD5-81FE-FB6C91A24C7F}" srcId="{43175D84-416A-44A4-A37D-03757EF5DE05}" destId="{8627AFDE-6BA9-4351-86AB-C13C7C5843A0}" srcOrd="4" destOrd="0" parTransId="{B559E33A-1F9F-41E8-B6C7-3A04DBCB5ABE}" sibTransId="{10D2E9D8-BC88-48AC-AC52-424FA35A3FBB}"/>
    <dgm:cxn modelId="{D9EE22E5-C9DE-41C8-BCC4-C2FEC99F2CD9}" srcId="{43175D84-416A-44A4-A37D-03757EF5DE05}" destId="{F1F86AC9-CE69-445C-83B5-C2088085D7BE}" srcOrd="1" destOrd="0" parTransId="{C5284744-6345-47B1-B6F4-39F1FA77DB63}" sibTransId="{01CCE092-BB51-4AB8-B2E6-ED3B27A3132E}"/>
    <dgm:cxn modelId="{C179335B-CBAD-4566-8082-7DACB359D49E}" srcId="{43175D84-416A-44A4-A37D-03757EF5DE05}" destId="{FB5AD33D-789A-41CA-9D3B-8F703A1B82EF}" srcOrd="0" destOrd="0" parTransId="{C272EA3D-484E-4EC2-80DC-AB5E08158997}" sibTransId="{ADACD902-744E-4EBA-BA45-07DCF00D811C}"/>
    <dgm:cxn modelId="{BF85AE74-4146-4355-8257-6FDBA3F170D2}" type="presOf" srcId="{6F633D6D-8393-4E29-96D5-9A75744C1E31}" destId="{447D5642-53CF-499E-9219-80FE17641920}" srcOrd="0" destOrd="0" presId="urn:microsoft.com/office/officeart/2005/8/layout/vList2"/>
    <dgm:cxn modelId="{BB62AEEE-2372-4A31-B79A-7DF8C65D91CF}" type="presOf" srcId="{1F4E55E4-AC44-49BC-9576-34A9EE0BBBE0}" destId="{C9084405-84D7-4CE4-89DF-D0257F3DCC1C}" srcOrd="0" destOrd="0" presId="urn:microsoft.com/office/officeart/2005/8/layout/vList2"/>
    <dgm:cxn modelId="{A36ED7F6-12B0-4DAD-AA14-EA07522A229F}" srcId="{43175D84-416A-44A4-A37D-03757EF5DE05}" destId="{06426A46-9470-4284-BF1D-F2D34A6014EF}" srcOrd="7" destOrd="0" parTransId="{F4C54970-216C-45FA-B6EB-2F05AA2F117D}" sibTransId="{6CFBFEC7-7F95-458E-8883-A0CEDA9ABA94}"/>
    <dgm:cxn modelId="{BFB089FD-74AD-4843-B738-29F5D49A6DEF}" type="presOf" srcId="{8627AFDE-6BA9-4351-86AB-C13C7C5843A0}" destId="{349D1757-6630-47BF-8824-2D8BFD7A55ED}" srcOrd="0" destOrd="0" presId="urn:microsoft.com/office/officeart/2005/8/layout/vList2"/>
    <dgm:cxn modelId="{A412621A-1D3B-46D4-937A-21B849E2B75C}" type="presOf" srcId="{06426A46-9470-4284-BF1D-F2D34A6014EF}" destId="{A66D9A8E-72B7-4920-B4F8-46BD6399A298}" srcOrd="0" destOrd="0" presId="urn:microsoft.com/office/officeart/2005/8/layout/vList2"/>
    <dgm:cxn modelId="{8C91BF93-8C20-4848-B272-4FAA8F598F81}" type="presOf" srcId="{FB5AD33D-789A-41CA-9D3B-8F703A1B82EF}" destId="{86041D3D-7011-440C-B078-88421702077A}" srcOrd="0" destOrd="0" presId="urn:microsoft.com/office/officeart/2005/8/layout/vList2"/>
    <dgm:cxn modelId="{2B068826-67DD-470A-B6D7-EDE5F47F9194}" type="presOf" srcId="{DB1F6AD5-26C9-4DBC-98E1-6E89C03E8BCF}" destId="{F93B9EC5-AA44-4A7F-BEAA-731568D1F2AF}" srcOrd="0" destOrd="0" presId="urn:microsoft.com/office/officeart/2005/8/layout/vList2"/>
    <dgm:cxn modelId="{2C321094-C8AB-49D4-B684-6F677C55D3B1}" srcId="{43175D84-416A-44A4-A37D-03757EF5DE05}" destId="{71237D8C-2DE1-4D64-A80B-C30C155A36E7}" srcOrd="6" destOrd="0" parTransId="{3F469BCA-8EBD-4354-8CE4-3DED3A2792C9}" sibTransId="{6C6E5688-CE88-4D22-9645-DF3EE226062F}"/>
    <dgm:cxn modelId="{C4A5F952-B6B3-4F45-A734-D4AA5069F486}" type="presOf" srcId="{43175D84-416A-44A4-A37D-03757EF5DE05}" destId="{575FD349-887F-4EAC-9C07-F5A0C03C0EFC}" srcOrd="0" destOrd="0" presId="urn:microsoft.com/office/officeart/2005/8/layout/vList2"/>
    <dgm:cxn modelId="{2C0FC1F3-8618-47FF-9535-3AA715D2D59D}" srcId="{43175D84-416A-44A4-A37D-03757EF5DE05}" destId="{DB1F6AD5-26C9-4DBC-98E1-6E89C03E8BCF}" srcOrd="8" destOrd="0" parTransId="{D9512525-ACF5-4DBD-9679-3646DD325AFD}" sibTransId="{3463D530-AF76-452C-A8F3-4B78A05F7CEF}"/>
    <dgm:cxn modelId="{14A9EE1D-0FA3-45A7-95EC-8D9235ADE8D8}" type="presOf" srcId="{71237D8C-2DE1-4D64-A80B-C30C155A36E7}" destId="{42DA77FD-765A-4440-A58B-29F482B6A9CC}" srcOrd="0" destOrd="0" presId="urn:microsoft.com/office/officeart/2005/8/layout/vList2"/>
    <dgm:cxn modelId="{03FAF57E-F9F3-4819-ABF4-8777672D917B}" type="presOf" srcId="{F1F86AC9-CE69-445C-83B5-C2088085D7BE}" destId="{D552A7C6-310E-4601-A1A0-D70EA9E5DB3E}" srcOrd="0" destOrd="0" presId="urn:microsoft.com/office/officeart/2005/8/layout/vList2"/>
    <dgm:cxn modelId="{C70B12C9-FB61-4BF1-8F74-68519D83FDD6}" srcId="{43175D84-416A-44A4-A37D-03757EF5DE05}" destId="{56B08555-280E-4C5D-ACC9-71B0BA3505D6}" srcOrd="3" destOrd="0" parTransId="{02F78385-85E2-452C-A35A-BC17B3F98284}" sibTransId="{D09B4B45-1A4A-4A97-8988-703BB7EB0728}"/>
    <dgm:cxn modelId="{A086CFA5-F450-40B8-B483-39A731A0AAFA}" type="presOf" srcId="{56B08555-280E-4C5D-ACC9-71B0BA3505D6}" destId="{72742A18-7DB8-4DAE-9E1C-2DBF8B17EE92}" srcOrd="0" destOrd="0" presId="urn:microsoft.com/office/officeart/2005/8/layout/vList2"/>
    <dgm:cxn modelId="{1B845A8A-94EA-4C44-8EB1-5F4295D78462}" srcId="{43175D84-416A-44A4-A37D-03757EF5DE05}" destId="{1F4E55E4-AC44-49BC-9576-34A9EE0BBBE0}" srcOrd="5" destOrd="0" parTransId="{DBF70BEC-BB98-4C55-A59E-3415947077B0}" sibTransId="{E1F810E4-EF0A-4718-AA2A-8E124178E4E3}"/>
    <dgm:cxn modelId="{3F06010F-F8EC-4216-9A20-6B02D0DEC705}" srcId="{43175D84-416A-44A4-A37D-03757EF5DE05}" destId="{6F633D6D-8393-4E29-96D5-9A75744C1E31}" srcOrd="2" destOrd="0" parTransId="{A308B926-48E9-4324-899F-77CAAE171382}" sibTransId="{B534CA30-9075-49D8-81B5-05CDF4D62AD8}"/>
    <dgm:cxn modelId="{8410AABD-0CB8-4790-9662-DBDF1C722144}" type="presParOf" srcId="{575FD349-887F-4EAC-9C07-F5A0C03C0EFC}" destId="{86041D3D-7011-440C-B078-88421702077A}" srcOrd="0" destOrd="0" presId="urn:microsoft.com/office/officeart/2005/8/layout/vList2"/>
    <dgm:cxn modelId="{DD64527E-7F90-4804-9077-2186D5C5D467}" type="presParOf" srcId="{575FD349-887F-4EAC-9C07-F5A0C03C0EFC}" destId="{207EF8D3-07E4-4772-B1ED-AD725059549F}" srcOrd="1" destOrd="0" presId="urn:microsoft.com/office/officeart/2005/8/layout/vList2"/>
    <dgm:cxn modelId="{27C0EFA8-E1BA-4547-A8BE-50DCEC6CC259}" type="presParOf" srcId="{575FD349-887F-4EAC-9C07-F5A0C03C0EFC}" destId="{D552A7C6-310E-4601-A1A0-D70EA9E5DB3E}" srcOrd="2" destOrd="0" presId="urn:microsoft.com/office/officeart/2005/8/layout/vList2"/>
    <dgm:cxn modelId="{9AA8F245-211D-4DED-B4E6-72092C4C647E}" type="presParOf" srcId="{575FD349-887F-4EAC-9C07-F5A0C03C0EFC}" destId="{825F2C21-5FB1-49A8-8FBB-86C80C927E8B}" srcOrd="3" destOrd="0" presId="urn:microsoft.com/office/officeart/2005/8/layout/vList2"/>
    <dgm:cxn modelId="{B9E58B29-A116-4084-BBF7-4874A8B35E23}" type="presParOf" srcId="{575FD349-887F-4EAC-9C07-F5A0C03C0EFC}" destId="{447D5642-53CF-499E-9219-80FE17641920}" srcOrd="4" destOrd="0" presId="urn:microsoft.com/office/officeart/2005/8/layout/vList2"/>
    <dgm:cxn modelId="{A1A75D8F-2A7F-41F0-AB86-E3D8C652D1CA}" type="presParOf" srcId="{575FD349-887F-4EAC-9C07-F5A0C03C0EFC}" destId="{E3C33115-73B7-432D-92DD-B9AB67FAB9F8}" srcOrd="5" destOrd="0" presId="urn:microsoft.com/office/officeart/2005/8/layout/vList2"/>
    <dgm:cxn modelId="{5B331721-3C37-42E4-8A65-37683B6F82CE}" type="presParOf" srcId="{575FD349-887F-4EAC-9C07-F5A0C03C0EFC}" destId="{72742A18-7DB8-4DAE-9E1C-2DBF8B17EE92}" srcOrd="6" destOrd="0" presId="urn:microsoft.com/office/officeart/2005/8/layout/vList2"/>
    <dgm:cxn modelId="{957DA997-E277-4441-B37D-C8026AD1C4AC}" type="presParOf" srcId="{575FD349-887F-4EAC-9C07-F5A0C03C0EFC}" destId="{A7BDEA0A-F423-4294-B08E-5D2857DC38D7}" srcOrd="7" destOrd="0" presId="urn:microsoft.com/office/officeart/2005/8/layout/vList2"/>
    <dgm:cxn modelId="{8DC186B6-2B12-4C8D-9327-7C03844EEC37}" type="presParOf" srcId="{575FD349-887F-4EAC-9C07-F5A0C03C0EFC}" destId="{349D1757-6630-47BF-8824-2D8BFD7A55ED}" srcOrd="8" destOrd="0" presId="urn:microsoft.com/office/officeart/2005/8/layout/vList2"/>
    <dgm:cxn modelId="{0E210315-EDC2-4C24-BB39-B93C06CB70AC}" type="presParOf" srcId="{575FD349-887F-4EAC-9C07-F5A0C03C0EFC}" destId="{B817E348-191C-4361-9879-E09F25F329AC}" srcOrd="9" destOrd="0" presId="urn:microsoft.com/office/officeart/2005/8/layout/vList2"/>
    <dgm:cxn modelId="{B04265D8-228F-4D95-9EEF-6F9B8CEC366D}" type="presParOf" srcId="{575FD349-887F-4EAC-9C07-F5A0C03C0EFC}" destId="{C9084405-84D7-4CE4-89DF-D0257F3DCC1C}" srcOrd="10" destOrd="0" presId="urn:microsoft.com/office/officeart/2005/8/layout/vList2"/>
    <dgm:cxn modelId="{BEEAEB90-A5F2-41A6-93EA-D09D2F9088E7}" type="presParOf" srcId="{575FD349-887F-4EAC-9C07-F5A0C03C0EFC}" destId="{52050E5B-F08C-441C-8699-25FFEAF87245}" srcOrd="11" destOrd="0" presId="urn:microsoft.com/office/officeart/2005/8/layout/vList2"/>
    <dgm:cxn modelId="{725FE0A3-D6BF-4FE1-9326-F6D9211EF642}" type="presParOf" srcId="{575FD349-887F-4EAC-9C07-F5A0C03C0EFC}" destId="{42DA77FD-765A-4440-A58B-29F482B6A9CC}" srcOrd="12" destOrd="0" presId="urn:microsoft.com/office/officeart/2005/8/layout/vList2"/>
    <dgm:cxn modelId="{48E9C1BF-9F34-4D3D-82FB-C9DD8BF98F5F}" type="presParOf" srcId="{575FD349-887F-4EAC-9C07-F5A0C03C0EFC}" destId="{0FFEF5A4-1CAB-4942-A7BD-896E4C7BB78B}" srcOrd="13" destOrd="0" presId="urn:microsoft.com/office/officeart/2005/8/layout/vList2"/>
    <dgm:cxn modelId="{BA07A57A-F0A2-4597-9F8C-5AE2B9C2538F}" type="presParOf" srcId="{575FD349-887F-4EAC-9C07-F5A0C03C0EFC}" destId="{A66D9A8E-72B7-4920-B4F8-46BD6399A298}" srcOrd="14" destOrd="0" presId="urn:microsoft.com/office/officeart/2005/8/layout/vList2"/>
    <dgm:cxn modelId="{F99F4295-5A07-4B91-B5CF-DC4FB7752CDF}" type="presParOf" srcId="{575FD349-887F-4EAC-9C07-F5A0C03C0EFC}" destId="{493AD5A6-1B35-4DF9-B2C7-8589A4006A27}" srcOrd="15" destOrd="0" presId="urn:microsoft.com/office/officeart/2005/8/layout/vList2"/>
    <dgm:cxn modelId="{4E57B767-C619-4289-8398-170206208328}" type="presParOf" srcId="{575FD349-887F-4EAC-9C07-F5A0C03C0EFC}" destId="{F93B9EC5-AA44-4A7F-BEAA-731568D1F2AF}" srcOrd="1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A8FF-F12E-46C3-A2AB-D0C141B7B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0E49-7D47-4E9F-9197-5200947E10E4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8E97-29F2-402B-A06B-5F424B8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5643602" cy="21431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Физиология мышц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5929354" cy="12858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ГОУ ВПО </a:t>
            </a:r>
            <a:r>
              <a:rPr lang="ru-RU" dirty="0" err="1" smtClean="0"/>
              <a:t>ОрГМА</a:t>
            </a:r>
            <a:r>
              <a:rPr lang="ru-RU" dirty="0" smtClean="0"/>
              <a:t> </a:t>
            </a:r>
            <a:r>
              <a:rPr lang="ru-RU" dirty="0" err="1" smtClean="0"/>
              <a:t>Росздрава</a:t>
            </a:r>
            <a:r>
              <a:rPr lang="ru-RU" dirty="0" smtClean="0"/>
              <a:t> кафедра нормальной физиологии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277" r="1700" b="561"/>
          <a:stretch>
            <a:fillRect/>
          </a:stretch>
        </p:blipFill>
        <p:spPr bwMode="auto">
          <a:xfrm>
            <a:off x="6072198" y="115755"/>
            <a:ext cx="3071834" cy="667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96" b="3298"/>
          <a:stretch>
            <a:fillRect/>
          </a:stretch>
        </p:blipFill>
        <p:spPr bwMode="auto">
          <a:xfrm>
            <a:off x="3357554" y="142852"/>
            <a:ext cx="578644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5929354" cy="250033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Скелетная мышца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 со стрелкой вниз 11"/>
          <p:cNvSpPr/>
          <p:nvPr/>
        </p:nvSpPr>
        <p:spPr>
          <a:xfrm>
            <a:off x="6429388" y="1285860"/>
            <a:ext cx="2571768" cy="1285884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Пучок мышечных волокон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768" y="0"/>
            <a:ext cx="3536432" cy="10149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Уровни структурной организации скелетных мышц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419" r="806"/>
          <a:stretch>
            <a:fillRect/>
          </a:stretch>
        </p:blipFill>
        <p:spPr bwMode="auto">
          <a:xfrm>
            <a:off x="2357422" y="1571612"/>
            <a:ext cx="2085212" cy="7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878" t="76590"/>
          <a:stretch>
            <a:fillRect/>
          </a:stretch>
        </p:blipFill>
        <p:spPr bwMode="auto">
          <a:xfrm>
            <a:off x="1428728" y="3500438"/>
            <a:ext cx="2786082" cy="34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690" r="3162" b="1640"/>
          <a:stretch>
            <a:fillRect/>
          </a:stretch>
        </p:blipFill>
        <p:spPr bwMode="auto">
          <a:xfrm>
            <a:off x="0" y="0"/>
            <a:ext cx="2143108" cy="22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b="56918"/>
          <a:stretch>
            <a:fillRect/>
          </a:stretch>
        </p:blipFill>
        <p:spPr bwMode="auto">
          <a:xfrm rot="10800000">
            <a:off x="285720" y="2643182"/>
            <a:ext cx="29289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72008"/>
            <a:ext cx="3810000" cy="104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 b="9999"/>
          <a:stretch>
            <a:fillRect/>
          </a:stretch>
        </p:blipFill>
        <p:spPr bwMode="auto">
          <a:xfrm>
            <a:off x="2928926" y="6215082"/>
            <a:ext cx="258127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 r="1817" b="2173"/>
          <a:stretch>
            <a:fillRect/>
          </a:stretch>
        </p:blipFill>
        <p:spPr bwMode="auto">
          <a:xfrm>
            <a:off x="0" y="6000744"/>
            <a:ext cx="25717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Выноска со стрелкой вниз 10"/>
          <p:cNvSpPr/>
          <p:nvPr/>
        </p:nvSpPr>
        <p:spPr>
          <a:xfrm>
            <a:off x="6429388" y="71414"/>
            <a:ext cx="2571768" cy="128586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Мышца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х1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429388" y="2571744"/>
            <a:ext cx="2571768" cy="1143008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Мышечное волокно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500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6429388" y="3714752"/>
            <a:ext cx="2571768" cy="1143008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Миофибрилла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10000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429388" y="4857760"/>
            <a:ext cx="2571768" cy="1143008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Саркомер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50000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6429388" y="6000768"/>
            <a:ext cx="2571768" cy="1000132"/>
          </a:xfrm>
          <a:prstGeom prst="downArrowCallout">
            <a:avLst>
              <a:gd name="adj1" fmla="val 23000"/>
              <a:gd name="adj2" fmla="val 0"/>
              <a:gd name="adj3" fmla="val 25000"/>
              <a:gd name="adj4" fmla="val 7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Миофиламенты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1000000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703070" y="2080260"/>
            <a:ext cx="2628900" cy="697230"/>
          </a:xfrm>
          <a:custGeom>
            <a:avLst/>
            <a:gdLst>
              <a:gd name="connsiteX0" fmla="*/ 2628900 w 2628900"/>
              <a:gd name="connsiteY0" fmla="*/ 0 h 697230"/>
              <a:gd name="connsiteX1" fmla="*/ 2183130 w 2628900"/>
              <a:gd name="connsiteY1" fmla="*/ 388620 h 697230"/>
              <a:gd name="connsiteX2" fmla="*/ 1337310 w 2628900"/>
              <a:gd name="connsiteY2" fmla="*/ 445770 h 697230"/>
              <a:gd name="connsiteX3" fmla="*/ 525780 w 2628900"/>
              <a:gd name="connsiteY3" fmla="*/ 194310 h 697230"/>
              <a:gd name="connsiteX4" fmla="*/ 0 w 2628900"/>
              <a:gd name="connsiteY4" fmla="*/ 697230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697230">
                <a:moveTo>
                  <a:pt x="2628900" y="0"/>
                </a:moveTo>
                <a:cubicBezTo>
                  <a:pt x="2513647" y="157162"/>
                  <a:pt x="2398395" y="314325"/>
                  <a:pt x="2183130" y="388620"/>
                </a:cubicBezTo>
                <a:cubicBezTo>
                  <a:pt x="1967865" y="462915"/>
                  <a:pt x="1613535" y="478155"/>
                  <a:pt x="1337310" y="445770"/>
                </a:cubicBezTo>
                <a:cubicBezTo>
                  <a:pt x="1061085" y="413385"/>
                  <a:pt x="748665" y="152400"/>
                  <a:pt x="525780" y="194310"/>
                </a:cubicBezTo>
                <a:cubicBezTo>
                  <a:pt x="302895" y="236220"/>
                  <a:pt x="151447" y="466725"/>
                  <a:pt x="0" y="697230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268730" y="802005"/>
            <a:ext cx="2640330" cy="1038225"/>
          </a:xfrm>
          <a:custGeom>
            <a:avLst/>
            <a:gdLst>
              <a:gd name="connsiteX0" fmla="*/ 0 w 2640330"/>
              <a:gd name="connsiteY0" fmla="*/ 260985 h 1038225"/>
              <a:gd name="connsiteX1" fmla="*/ 1028700 w 2640330"/>
              <a:gd name="connsiteY1" fmla="*/ 43815 h 1038225"/>
              <a:gd name="connsiteX2" fmla="*/ 1337310 w 2640330"/>
              <a:gd name="connsiteY2" fmla="*/ 523875 h 1038225"/>
              <a:gd name="connsiteX3" fmla="*/ 2125980 w 2640330"/>
              <a:gd name="connsiteY3" fmla="*/ 535305 h 1038225"/>
              <a:gd name="connsiteX4" fmla="*/ 2640330 w 2640330"/>
              <a:gd name="connsiteY4" fmla="*/ 1038225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330" h="1038225">
                <a:moveTo>
                  <a:pt x="0" y="260985"/>
                </a:moveTo>
                <a:cubicBezTo>
                  <a:pt x="402907" y="130492"/>
                  <a:pt x="805815" y="0"/>
                  <a:pt x="1028700" y="43815"/>
                </a:cubicBezTo>
                <a:cubicBezTo>
                  <a:pt x="1251585" y="87630"/>
                  <a:pt x="1154430" y="441960"/>
                  <a:pt x="1337310" y="523875"/>
                </a:cubicBezTo>
                <a:cubicBezTo>
                  <a:pt x="1520190" y="605790"/>
                  <a:pt x="1908810" y="449580"/>
                  <a:pt x="2125980" y="535305"/>
                </a:cubicBezTo>
                <a:cubicBezTo>
                  <a:pt x="2343150" y="621030"/>
                  <a:pt x="2491740" y="829627"/>
                  <a:pt x="2640330" y="1038225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017520" y="2682240"/>
            <a:ext cx="1093470" cy="883920"/>
          </a:xfrm>
          <a:custGeom>
            <a:avLst/>
            <a:gdLst>
              <a:gd name="connsiteX0" fmla="*/ 0 w 1093470"/>
              <a:gd name="connsiteY0" fmla="*/ 243840 h 883920"/>
              <a:gd name="connsiteX1" fmla="*/ 240030 w 1093470"/>
              <a:gd name="connsiteY1" fmla="*/ 60960 h 883920"/>
              <a:gd name="connsiteX2" fmla="*/ 674370 w 1093470"/>
              <a:gd name="connsiteY2" fmla="*/ 38100 h 883920"/>
              <a:gd name="connsiteX3" fmla="*/ 994410 w 1093470"/>
              <a:gd name="connsiteY3" fmla="*/ 289560 h 883920"/>
              <a:gd name="connsiteX4" fmla="*/ 1005840 w 1093470"/>
              <a:gd name="connsiteY4" fmla="*/ 723900 h 883920"/>
              <a:gd name="connsiteX5" fmla="*/ 468630 w 1093470"/>
              <a:gd name="connsiteY5" fmla="*/ 723900 h 883920"/>
              <a:gd name="connsiteX6" fmla="*/ 240030 w 1093470"/>
              <a:gd name="connsiteY6" fmla="*/ 88392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470" h="883920">
                <a:moveTo>
                  <a:pt x="0" y="243840"/>
                </a:moveTo>
                <a:cubicBezTo>
                  <a:pt x="63817" y="169545"/>
                  <a:pt x="127635" y="95250"/>
                  <a:pt x="240030" y="60960"/>
                </a:cubicBezTo>
                <a:cubicBezTo>
                  <a:pt x="352425" y="26670"/>
                  <a:pt x="548640" y="0"/>
                  <a:pt x="674370" y="38100"/>
                </a:cubicBezTo>
                <a:cubicBezTo>
                  <a:pt x="800100" y="76200"/>
                  <a:pt x="939165" y="175260"/>
                  <a:pt x="994410" y="289560"/>
                </a:cubicBezTo>
                <a:cubicBezTo>
                  <a:pt x="1049655" y="403860"/>
                  <a:pt x="1093470" y="651510"/>
                  <a:pt x="1005840" y="723900"/>
                </a:cubicBezTo>
                <a:cubicBezTo>
                  <a:pt x="918210" y="796290"/>
                  <a:pt x="596265" y="697230"/>
                  <a:pt x="468630" y="723900"/>
                </a:cubicBezTo>
                <a:cubicBezTo>
                  <a:pt x="340995" y="750570"/>
                  <a:pt x="290512" y="817245"/>
                  <a:pt x="240030" y="883920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2505075" y="3829050"/>
            <a:ext cx="363855" cy="814396"/>
          </a:xfrm>
          <a:custGeom>
            <a:avLst/>
            <a:gdLst>
              <a:gd name="connsiteX0" fmla="*/ 363855 w 363855"/>
              <a:gd name="connsiteY0" fmla="*/ 0 h 662940"/>
              <a:gd name="connsiteX1" fmla="*/ 55245 w 363855"/>
              <a:gd name="connsiteY1" fmla="*/ 160020 h 662940"/>
              <a:gd name="connsiteX2" fmla="*/ 32385 w 363855"/>
              <a:gd name="connsiteY2" fmla="*/ 66294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855" h="662940">
                <a:moveTo>
                  <a:pt x="363855" y="0"/>
                </a:moveTo>
                <a:cubicBezTo>
                  <a:pt x="237172" y="24765"/>
                  <a:pt x="110490" y="49530"/>
                  <a:pt x="55245" y="160020"/>
                </a:cubicBezTo>
                <a:cubicBezTo>
                  <a:pt x="0" y="270510"/>
                  <a:pt x="16192" y="466725"/>
                  <a:pt x="32385" y="662940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394460" y="5452110"/>
            <a:ext cx="1600200" cy="822960"/>
          </a:xfrm>
          <a:custGeom>
            <a:avLst/>
            <a:gdLst>
              <a:gd name="connsiteX0" fmla="*/ 1600200 w 1600200"/>
              <a:gd name="connsiteY0" fmla="*/ 0 h 822960"/>
              <a:gd name="connsiteX1" fmla="*/ 1383030 w 1600200"/>
              <a:gd name="connsiteY1" fmla="*/ 205740 h 822960"/>
              <a:gd name="connsiteX2" fmla="*/ 1325880 w 1600200"/>
              <a:gd name="connsiteY2" fmla="*/ 262890 h 822960"/>
              <a:gd name="connsiteX3" fmla="*/ 1051560 w 1600200"/>
              <a:gd name="connsiteY3" fmla="*/ 468630 h 822960"/>
              <a:gd name="connsiteX4" fmla="*/ 262890 w 1600200"/>
              <a:gd name="connsiteY4" fmla="*/ 640080 h 822960"/>
              <a:gd name="connsiteX5" fmla="*/ 0 w 1600200"/>
              <a:gd name="connsiteY5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200" h="822960">
                <a:moveTo>
                  <a:pt x="1600200" y="0"/>
                </a:moveTo>
                <a:lnTo>
                  <a:pt x="1383030" y="205740"/>
                </a:lnTo>
                <a:cubicBezTo>
                  <a:pt x="1337310" y="249555"/>
                  <a:pt x="1381125" y="219075"/>
                  <a:pt x="1325880" y="262890"/>
                </a:cubicBezTo>
                <a:cubicBezTo>
                  <a:pt x="1270635" y="306705"/>
                  <a:pt x="1228725" y="405765"/>
                  <a:pt x="1051560" y="468630"/>
                </a:cubicBezTo>
                <a:cubicBezTo>
                  <a:pt x="874395" y="531495"/>
                  <a:pt x="438150" y="581025"/>
                  <a:pt x="262890" y="640080"/>
                </a:cubicBezTo>
                <a:cubicBezTo>
                  <a:pt x="87630" y="699135"/>
                  <a:pt x="43815" y="761047"/>
                  <a:pt x="0" y="822960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169920" y="5543550"/>
            <a:ext cx="1196340" cy="697230"/>
          </a:xfrm>
          <a:custGeom>
            <a:avLst/>
            <a:gdLst>
              <a:gd name="connsiteX0" fmla="*/ 7620 w 1196340"/>
              <a:gd name="connsiteY0" fmla="*/ 0 h 697230"/>
              <a:gd name="connsiteX1" fmla="*/ 7620 w 1196340"/>
              <a:gd name="connsiteY1" fmla="*/ 160020 h 697230"/>
              <a:gd name="connsiteX2" fmla="*/ 53340 w 1196340"/>
              <a:gd name="connsiteY2" fmla="*/ 297180 h 697230"/>
              <a:gd name="connsiteX3" fmla="*/ 316230 w 1196340"/>
              <a:gd name="connsiteY3" fmla="*/ 400050 h 697230"/>
              <a:gd name="connsiteX4" fmla="*/ 887730 w 1196340"/>
              <a:gd name="connsiteY4" fmla="*/ 502920 h 697230"/>
              <a:gd name="connsiteX5" fmla="*/ 1196340 w 1196340"/>
              <a:gd name="connsiteY5" fmla="*/ 697230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340" h="697230">
                <a:moveTo>
                  <a:pt x="7620" y="0"/>
                </a:moveTo>
                <a:cubicBezTo>
                  <a:pt x="3810" y="55245"/>
                  <a:pt x="0" y="110490"/>
                  <a:pt x="7620" y="160020"/>
                </a:cubicBezTo>
                <a:cubicBezTo>
                  <a:pt x="15240" y="209550"/>
                  <a:pt x="1905" y="257175"/>
                  <a:pt x="53340" y="297180"/>
                </a:cubicBezTo>
                <a:cubicBezTo>
                  <a:pt x="104775" y="337185"/>
                  <a:pt x="177165" y="365760"/>
                  <a:pt x="316230" y="400050"/>
                </a:cubicBezTo>
                <a:cubicBezTo>
                  <a:pt x="455295" y="434340"/>
                  <a:pt x="741045" y="453390"/>
                  <a:pt x="887730" y="502920"/>
                </a:cubicBezTo>
                <a:cubicBezTo>
                  <a:pt x="1034415" y="552450"/>
                  <a:pt x="1115377" y="624840"/>
                  <a:pt x="1196340" y="697230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5232" y="76202"/>
            <a:ext cx="5025798" cy="26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 rot="10800000" flipH="1">
            <a:off x="1248144" y="4130776"/>
            <a:ext cx="260947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H="1">
            <a:off x="1248144" y="4662983"/>
            <a:ext cx="260947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H="1">
            <a:off x="1285852" y="5206206"/>
            <a:ext cx="260947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H="1">
            <a:off x="1238717" y="5752220"/>
            <a:ext cx="260947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H="1">
            <a:off x="5329950" y="4130775"/>
            <a:ext cx="260947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H="1">
            <a:off x="5320523" y="4668103"/>
            <a:ext cx="260947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H="1">
            <a:off x="5292243" y="5205431"/>
            <a:ext cx="260947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9" idx="6"/>
          </p:cNvCxnSpPr>
          <p:nvPr/>
        </p:nvCxnSpPr>
        <p:spPr>
          <a:xfrm>
            <a:off x="5311096" y="5753774"/>
            <a:ext cx="2665624" cy="125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56292" y="4380594"/>
            <a:ext cx="495815" cy="629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0" idx="5"/>
          </p:cNvCxnSpPr>
          <p:nvPr/>
        </p:nvCxnSpPr>
        <p:spPr>
          <a:xfrm>
            <a:off x="439010" y="5491395"/>
            <a:ext cx="554610" cy="626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244403" y="4382165"/>
            <a:ext cx="495815" cy="629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9" idx="3"/>
          </p:cNvCxnSpPr>
          <p:nvPr/>
        </p:nvCxnSpPr>
        <p:spPr>
          <a:xfrm>
            <a:off x="8165256" y="4946202"/>
            <a:ext cx="584389" cy="15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5"/>
          </p:cNvCxnSpPr>
          <p:nvPr/>
        </p:nvCxnSpPr>
        <p:spPr>
          <a:xfrm>
            <a:off x="8202964" y="5492956"/>
            <a:ext cx="537254" cy="157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63"/>
          <p:cNvGrpSpPr/>
          <p:nvPr/>
        </p:nvGrpSpPr>
        <p:grpSpPr>
          <a:xfrm>
            <a:off x="2498104" y="5333494"/>
            <a:ext cx="4213782" cy="361360"/>
            <a:chOff x="2498104" y="3912917"/>
            <a:chExt cx="4213782" cy="361360"/>
          </a:xfrm>
        </p:grpSpPr>
        <p:cxnSp>
          <p:nvCxnSpPr>
            <p:cNvPr id="346" name="Прямая соединительная линия 345"/>
            <p:cNvCxnSpPr/>
            <p:nvPr/>
          </p:nvCxnSpPr>
          <p:spPr>
            <a:xfrm>
              <a:off x="2498104" y="4072380"/>
              <a:ext cx="4213782" cy="18853"/>
            </a:xfrm>
            <a:prstGeom prst="line">
              <a:avLst/>
            </a:prstGeom>
            <a:ln w="152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Прямая соединительная линия 347"/>
            <p:cNvCxnSpPr/>
            <p:nvPr/>
          </p:nvCxnSpPr>
          <p:spPr>
            <a:xfrm rot="5400000">
              <a:off x="2601798" y="4081805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Прямая соединительная линия 348"/>
            <p:cNvCxnSpPr/>
            <p:nvPr/>
          </p:nvCxnSpPr>
          <p:spPr>
            <a:xfrm rot="5400000">
              <a:off x="2820187" y="408337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Прямая соединительная линия 349"/>
            <p:cNvCxnSpPr/>
            <p:nvPr/>
          </p:nvCxnSpPr>
          <p:spPr>
            <a:xfrm rot="5400000">
              <a:off x="3055856" y="409280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Прямая соединительная линия 350"/>
            <p:cNvCxnSpPr/>
            <p:nvPr/>
          </p:nvCxnSpPr>
          <p:spPr>
            <a:xfrm rot="5400000">
              <a:off x="3282099" y="409280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Прямая соединительная линия 351"/>
            <p:cNvCxnSpPr/>
            <p:nvPr/>
          </p:nvCxnSpPr>
          <p:spPr>
            <a:xfrm rot="5400000">
              <a:off x="3508342" y="4083376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Прямая соединительная линия 352"/>
            <p:cNvCxnSpPr/>
            <p:nvPr/>
          </p:nvCxnSpPr>
          <p:spPr>
            <a:xfrm rot="5400000">
              <a:off x="3734586" y="4083376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Прямая соединительная линия 353"/>
            <p:cNvCxnSpPr/>
            <p:nvPr/>
          </p:nvCxnSpPr>
          <p:spPr>
            <a:xfrm rot="5400000">
              <a:off x="3960829" y="4083377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Прямая соединительная линия 354"/>
            <p:cNvCxnSpPr/>
            <p:nvPr/>
          </p:nvCxnSpPr>
          <p:spPr>
            <a:xfrm rot="5400000">
              <a:off x="4177646" y="4083376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Прямая соединительная линия 355"/>
            <p:cNvCxnSpPr/>
            <p:nvPr/>
          </p:nvCxnSpPr>
          <p:spPr>
            <a:xfrm rot="5400000">
              <a:off x="4686693" y="409280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Прямая соединительная линия 356"/>
            <p:cNvCxnSpPr/>
            <p:nvPr/>
          </p:nvCxnSpPr>
          <p:spPr>
            <a:xfrm rot="5400000">
              <a:off x="4905082" y="4094371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Прямая соединительная линия 357"/>
            <p:cNvCxnSpPr/>
            <p:nvPr/>
          </p:nvCxnSpPr>
          <p:spPr>
            <a:xfrm rot="5400000">
              <a:off x="5140751" y="4103801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Прямая соединительная линия 358"/>
            <p:cNvCxnSpPr/>
            <p:nvPr/>
          </p:nvCxnSpPr>
          <p:spPr>
            <a:xfrm rot="5400000">
              <a:off x="5366994" y="4103801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Прямая соединительная линия 359"/>
            <p:cNvCxnSpPr/>
            <p:nvPr/>
          </p:nvCxnSpPr>
          <p:spPr>
            <a:xfrm rot="5400000">
              <a:off x="5593237" y="4094374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Прямая соединительная линия 360"/>
            <p:cNvCxnSpPr/>
            <p:nvPr/>
          </p:nvCxnSpPr>
          <p:spPr>
            <a:xfrm rot="5400000">
              <a:off x="5819481" y="4094374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Прямая соединительная линия 361"/>
            <p:cNvCxnSpPr/>
            <p:nvPr/>
          </p:nvCxnSpPr>
          <p:spPr>
            <a:xfrm rot="5400000">
              <a:off x="6045724" y="4094375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Прямая соединительная линия 362"/>
            <p:cNvCxnSpPr/>
            <p:nvPr/>
          </p:nvCxnSpPr>
          <p:spPr>
            <a:xfrm rot="5400000">
              <a:off x="6262541" y="4094374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64"/>
          <p:cNvGrpSpPr/>
          <p:nvPr/>
        </p:nvGrpSpPr>
        <p:grpSpPr>
          <a:xfrm>
            <a:off x="2490248" y="4213276"/>
            <a:ext cx="4213782" cy="361360"/>
            <a:chOff x="2498104" y="3912917"/>
            <a:chExt cx="4213782" cy="361360"/>
          </a:xfrm>
        </p:grpSpPr>
        <p:cxnSp>
          <p:nvCxnSpPr>
            <p:cNvPr id="366" name="Прямая соединительная линия 365"/>
            <p:cNvCxnSpPr/>
            <p:nvPr/>
          </p:nvCxnSpPr>
          <p:spPr>
            <a:xfrm>
              <a:off x="2498104" y="4072380"/>
              <a:ext cx="4213782" cy="18853"/>
            </a:xfrm>
            <a:prstGeom prst="line">
              <a:avLst/>
            </a:prstGeom>
            <a:ln w="152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Прямая соединительная линия 366"/>
            <p:cNvCxnSpPr/>
            <p:nvPr/>
          </p:nvCxnSpPr>
          <p:spPr>
            <a:xfrm rot="5400000">
              <a:off x="2601798" y="4081805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Прямая соединительная линия 367"/>
            <p:cNvCxnSpPr/>
            <p:nvPr/>
          </p:nvCxnSpPr>
          <p:spPr>
            <a:xfrm rot="5400000">
              <a:off x="2820187" y="408337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Прямая соединительная линия 368"/>
            <p:cNvCxnSpPr/>
            <p:nvPr/>
          </p:nvCxnSpPr>
          <p:spPr>
            <a:xfrm rot="5400000">
              <a:off x="3055856" y="409280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Прямая соединительная линия 369"/>
            <p:cNvCxnSpPr/>
            <p:nvPr/>
          </p:nvCxnSpPr>
          <p:spPr>
            <a:xfrm rot="5400000">
              <a:off x="3282099" y="409280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Прямая соединительная линия 370"/>
            <p:cNvCxnSpPr/>
            <p:nvPr/>
          </p:nvCxnSpPr>
          <p:spPr>
            <a:xfrm rot="5400000">
              <a:off x="3508342" y="4083376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Прямая соединительная линия 371"/>
            <p:cNvCxnSpPr/>
            <p:nvPr/>
          </p:nvCxnSpPr>
          <p:spPr>
            <a:xfrm rot="5400000">
              <a:off x="3734586" y="4083376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Прямая соединительная линия 372"/>
            <p:cNvCxnSpPr/>
            <p:nvPr/>
          </p:nvCxnSpPr>
          <p:spPr>
            <a:xfrm rot="5400000">
              <a:off x="3960829" y="4083377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Прямая соединительная линия 373"/>
            <p:cNvCxnSpPr/>
            <p:nvPr/>
          </p:nvCxnSpPr>
          <p:spPr>
            <a:xfrm rot="5400000">
              <a:off x="4177646" y="4083376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Прямая соединительная линия 374"/>
            <p:cNvCxnSpPr/>
            <p:nvPr/>
          </p:nvCxnSpPr>
          <p:spPr>
            <a:xfrm rot="5400000">
              <a:off x="4686693" y="409280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Прямая соединительная линия 375"/>
            <p:cNvCxnSpPr/>
            <p:nvPr/>
          </p:nvCxnSpPr>
          <p:spPr>
            <a:xfrm rot="5400000">
              <a:off x="4905082" y="4094371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Прямая соединительная линия 376"/>
            <p:cNvCxnSpPr/>
            <p:nvPr/>
          </p:nvCxnSpPr>
          <p:spPr>
            <a:xfrm rot="5400000">
              <a:off x="5140751" y="4103801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Прямая соединительная линия 377"/>
            <p:cNvCxnSpPr/>
            <p:nvPr/>
          </p:nvCxnSpPr>
          <p:spPr>
            <a:xfrm rot="5400000">
              <a:off x="5366994" y="4103801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Прямая соединительная линия 378"/>
            <p:cNvCxnSpPr/>
            <p:nvPr/>
          </p:nvCxnSpPr>
          <p:spPr>
            <a:xfrm rot="5400000">
              <a:off x="5593237" y="4094374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Прямая соединительная линия 379"/>
            <p:cNvCxnSpPr/>
            <p:nvPr/>
          </p:nvCxnSpPr>
          <p:spPr>
            <a:xfrm rot="5400000">
              <a:off x="5819481" y="4094374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Прямая соединительная линия 380"/>
            <p:cNvCxnSpPr/>
            <p:nvPr/>
          </p:nvCxnSpPr>
          <p:spPr>
            <a:xfrm rot="5400000">
              <a:off x="6045724" y="4094375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Прямая соединительная линия 381"/>
            <p:cNvCxnSpPr/>
            <p:nvPr/>
          </p:nvCxnSpPr>
          <p:spPr>
            <a:xfrm rot="5400000">
              <a:off x="6262541" y="4094374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82"/>
          <p:cNvGrpSpPr/>
          <p:nvPr/>
        </p:nvGrpSpPr>
        <p:grpSpPr>
          <a:xfrm>
            <a:off x="2509101" y="4769457"/>
            <a:ext cx="4213782" cy="361360"/>
            <a:chOff x="2498104" y="3912917"/>
            <a:chExt cx="4213782" cy="361360"/>
          </a:xfrm>
        </p:grpSpPr>
        <p:cxnSp>
          <p:nvCxnSpPr>
            <p:cNvPr id="384" name="Прямая соединительная линия 383"/>
            <p:cNvCxnSpPr/>
            <p:nvPr/>
          </p:nvCxnSpPr>
          <p:spPr>
            <a:xfrm>
              <a:off x="2498104" y="4072380"/>
              <a:ext cx="4213782" cy="18853"/>
            </a:xfrm>
            <a:prstGeom prst="line">
              <a:avLst/>
            </a:prstGeom>
            <a:ln w="152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Прямая соединительная линия 384"/>
            <p:cNvCxnSpPr/>
            <p:nvPr/>
          </p:nvCxnSpPr>
          <p:spPr>
            <a:xfrm rot="5400000">
              <a:off x="2601798" y="4081805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Прямая соединительная линия 385"/>
            <p:cNvCxnSpPr/>
            <p:nvPr/>
          </p:nvCxnSpPr>
          <p:spPr>
            <a:xfrm rot="5400000">
              <a:off x="2820187" y="408337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Прямая соединительная линия 386"/>
            <p:cNvCxnSpPr/>
            <p:nvPr/>
          </p:nvCxnSpPr>
          <p:spPr>
            <a:xfrm rot="5400000">
              <a:off x="3055856" y="409280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Прямая соединительная линия 387"/>
            <p:cNvCxnSpPr/>
            <p:nvPr/>
          </p:nvCxnSpPr>
          <p:spPr>
            <a:xfrm rot="5400000">
              <a:off x="3282099" y="409280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Прямая соединительная линия 388"/>
            <p:cNvCxnSpPr/>
            <p:nvPr/>
          </p:nvCxnSpPr>
          <p:spPr>
            <a:xfrm rot="5400000">
              <a:off x="3508342" y="4083376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Прямая соединительная линия 389"/>
            <p:cNvCxnSpPr/>
            <p:nvPr/>
          </p:nvCxnSpPr>
          <p:spPr>
            <a:xfrm rot="5400000">
              <a:off x="3734586" y="4083376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Прямая соединительная линия 390"/>
            <p:cNvCxnSpPr/>
            <p:nvPr/>
          </p:nvCxnSpPr>
          <p:spPr>
            <a:xfrm rot="5400000">
              <a:off x="3960829" y="4083377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Прямая соединительная линия 391"/>
            <p:cNvCxnSpPr/>
            <p:nvPr/>
          </p:nvCxnSpPr>
          <p:spPr>
            <a:xfrm rot="5400000">
              <a:off x="4177646" y="4083376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Прямая соединительная линия 392"/>
            <p:cNvCxnSpPr/>
            <p:nvPr/>
          </p:nvCxnSpPr>
          <p:spPr>
            <a:xfrm rot="5400000">
              <a:off x="4686693" y="4092803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Прямая соединительная линия 393"/>
            <p:cNvCxnSpPr/>
            <p:nvPr/>
          </p:nvCxnSpPr>
          <p:spPr>
            <a:xfrm rot="5400000">
              <a:off x="4905082" y="4094371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Прямая соединительная линия 394"/>
            <p:cNvCxnSpPr/>
            <p:nvPr/>
          </p:nvCxnSpPr>
          <p:spPr>
            <a:xfrm rot="5400000">
              <a:off x="5140751" y="4103801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Прямая соединительная линия 395"/>
            <p:cNvCxnSpPr/>
            <p:nvPr/>
          </p:nvCxnSpPr>
          <p:spPr>
            <a:xfrm rot="5400000">
              <a:off x="5366994" y="4103801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Прямая соединительная линия 396"/>
            <p:cNvCxnSpPr/>
            <p:nvPr/>
          </p:nvCxnSpPr>
          <p:spPr>
            <a:xfrm rot="5400000">
              <a:off x="5593237" y="4094374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Прямая соединительная линия 397"/>
            <p:cNvCxnSpPr/>
            <p:nvPr/>
          </p:nvCxnSpPr>
          <p:spPr>
            <a:xfrm rot="5400000">
              <a:off x="5819481" y="4094374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Прямая соединительная линия 398"/>
            <p:cNvCxnSpPr/>
            <p:nvPr/>
          </p:nvCxnSpPr>
          <p:spPr>
            <a:xfrm rot="5400000">
              <a:off x="6045724" y="4094375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Прямая соединительная линия 399"/>
            <p:cNvCxnSpPr/>
            <p:nvPr/>
          </p:nvCxnSpPr>
          <p:spPr>
            <a:xfrm rot="5400000">
              <a:off x="6262541" y="4094374"/>
              <a:ext cx="339364" cy="158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34"/>
          <p:cNvGrpSpPr/>
          <p:nvPr/>
        </p:nvGrpSpPr>
        <p:grpSpPr>
          <a:xfrm>
            <a:off x="999247" y="4305180"/>
            <a:ext cx="7211504" cy="179108"/>
            <a:chOff x="772998" y="5448693"/>
            <a:chExt cx="7279063" cy="227814"/>
          </a:xfrm>
          <a:scene3d>
            <a:camera prst="orthographicFront">
              <a:rot lat="0" lon="0" rev="60000"/>
            </a:camera>
            <a:lightRig rig="threePt" dir="t"/>
          </a:scene3d>
        </p:grpSpPr>
        <p:grpSp>
          <p:nvGrpSpPr>
            <p:cNvPr id="6" name="Группа 82"/>
            <p:cNvGrpSpPr/>
            <p:nvPr/>
          </p:nvGrpSpPr>
          <p:grpSpPr>
            <a:xfrm>
              <a:off x="772998" y="5448693"/>
              <a:ext cx="3667026" cy="179109"/>
              <a:chOff x="75384" y="5214593"/>
              <a:chExt cx="10696280" cy="531044"/>
            </a:xfrm>
          </p:grpSpPr>
          <p:grpSp>
            <p:nvGrpSpPr>
              <p:cNvPr id="7" name="Группа 56"/>
              <p:cNvGrpSpPr/>
              <p:nvPr/>
            </p:nvGrpSpPr>
            <p:grpSpPr>
              <a:xfrm>
                <a:off x="75384" y="5214593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8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11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31" name="Полилиния 30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2" name="Полилиния 31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3" name="Полилиния 32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" name="Полилиния 33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Полилиния 34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1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38" name="Полилиния 37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Полилиния 38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0" name="Полилиния 39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Полилиния 40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Полилиния 41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27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52" name="Полилиния 51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" name="Полилиния 52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4" name="Полилиния 53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" name="Полилиния 54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" name="Полилиния 55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7" name="Полилиния 46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олилиния 48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8" name="Группа 57"/>
              <p:cNvGrpSpPr/>
              <p:nvPr/>
            </p:nvGrpSpPr>
            <p:grpSpPr>
              <a:xfrm>
                <a:off x="5346538" y="5282152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29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30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78" name="Полилиния 77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9" name="Полилиния 78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0" name="Полилиния 79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1" name="Полилиния 80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2" name="Полилиния 81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36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73" name="Полилиния 72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4" name="Полилиния 73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5" name="Полилиния 74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6" name="Полилиния 75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7" name="Полилиния 76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37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66" name="Полилиния 65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Полилиния 66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" name="Полилиния 67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" name="Полилиния 68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1" name="Полилиния 60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Полилиния 61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Полилиния 62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3" name="Группа 83"/>
            <p:cNvGrpSpPr/>
            <p:nvPr/>
          </p:nvGrpSpPr>
          <p:grpSpPr>
            <a:xfrm>
              <a:off x="4385035" y="5497398"/>
              <a:ext cx="3667026" cy="179109"/>
              <a:chOff x="75384" y="5214593"/>
              <a:chExt cx="10696280" cy="531044"/>
            </a:xfrm>
          </p:grpSpPr>
          <p:grpSp>
            <p:nvGrpSpPr>
              <p:cNvPr id="44" name="Группа 56"/>
              <p:cNvGrpSpPr/>
              <p:nvPr/>
            </p:nvGrpSpPr>
            <p:grpSpPr>
              <a:xfrm>
                <a:off x="75384" y="5214593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45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46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130" name="Полилиния 129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1" name="Полилиния 130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2" name="Полилиния 131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3" name="Полилиния 132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4" name="Полилиния 133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57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125" name="Полилиния 124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6" name="Полилиния 125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7" name="Полилиния 126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8" name="Полилиния 40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9" name="Полилиния 41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58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118" name="Полилиния 117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" name="Полилиния 118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0" name="Полилиния 119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1" name="Полилиния 120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2" name="Полилиния 121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3" name="Полилиния 112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Полилиния 113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олилиния 114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Полилиния 115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Полилиния 116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9" name="Группа 57"/>
              <p:cNvGrpSpPr/>
              <p:nvPr/>
            </p:nvGrpSpPr>
            <p:grpSpPr>
              <a:xfrm>
                <a:off x="5346538" y="5282152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60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71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106" name="Полилиния 105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7" name="Полилиния 106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8" name="Полилиния 107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9" name="Полилиния 108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0" name="Полилиния 109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72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101" name="Полилиния 100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2" name="Полилиния 101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3" name="Полилиния 102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4" name="Полилиния 103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5" name="Полилиния 104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83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94" name="Полилиния 93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5" name="Полилиния 94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6" name="Полилиния 95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7" name="Полилиния 96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" name="Полилиния 97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9" name="Полилиния 88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Полилиния 89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Полилиния 90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Полилиния 91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Полилиния 92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84" name="Группа 136"/>
          <p:cNvGrpSpPr/>
          <p:nvPr/>
        </p:nvGrpSpPr>
        <p:grpSpPr>
          <a:xfrm>
            <a:off x="972538" y="4853505"/>
            <a:ext cx="7211504" cy="179108"/>
            <a:chOff x="772998" y="5448693"/>
            <a:chExt cx="7279063" cy="227814"/>
          </a:xfrm>
          <a:scene3d>
            <a:camera prst="orthographicFront">
              <a:rot lat="0" lon="0" rev="60000"/>
            </a:camera>
            <a:lightRig rig="threePt" dir="t"/>
          </a:scene3d>
        </p:grpSpPr>
        <p:grpSp>
          <p:nvGrpSpPr>
            <p:cNvPr id="85" name="Группа 82"/>
            <p:cNvGrpSpPr/>
            <p:nvPr/>
          </p:nvGrpSpPr>
          <p:grpSpPr>
            <a:xfrm>
              <a:off x="772998" y="5448683"/>
              <a:ext cx="3667026" cy="179108"/>
              <a:chOff x="75384" y="5214593"/>
              <a:chExt cx="10696280" cy="531044"/>
            </a:xfrm>
          </p:grpSpPr>
          <p:grpSp>
            <p:nvGrpSpPr>
              <p:cNvPr id="86" name="Группа 56"/>
              <p:cNvGrpSpPr/>
              <p:nvPr/>
            </p:nvGrpSpPr>
            <p:grpSpPr>
              <a:xfrm>
                <a:off x="75384" y="5214593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87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88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235" name="Полилиния 30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6" name="Полилиния 31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7" name="Полилиния 236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8" name="Полилиния 237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9" name="Полилиния 238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99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230" name="Полилиния 229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1" name="Полилиния 230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2" name="Полилиния 231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3" name="Полилиния 232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4" name="Полилиния 233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00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223" name="Полилиния 222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4" name="Полилиния 223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5" name="Полилиния 224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6" name="Полилиния 54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7" name="Полилиния 55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8" name="Полилиния 217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" name="Полилиния 218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" name="Полилиния 219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" name="Полилиния 220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" name="Полилиния 221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1" name="Группа 57"/>
              <p:cNvGrpSpPr/>
              <p:nvPr/>
            </p:nvGrpSpPr>
            <p:grpSpPr>
              <a:xfrm>
                <a:off x="5346538" y="5282152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112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123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211" name="Полилиния 210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12" name="Полилиния 211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13" name="Полилиния 212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14" name="Полилиния 213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15" name="Полилиния 214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24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206" name="Полилиния 205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7" name="Полилиния 206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8" name="Полилиния 207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9" name="Полилиния 208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10" name="Полилиния 209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35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1" name="Полилиния 200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" name="Полилиния 201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3" name="Полилиния 202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4" name="Полилиния 193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" name="Полилиния 194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" name="Полилиния 195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" name="Полилиния 196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" name="Полилиния 197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36" name="Группа 83"/>
            <p:cNvGrpSpPr/>
            <p:nvPr/>
          </p:nvGrpSpPr>
          <p:grpSpPr>
            <a:xfrm>
              <a:off x="4385035" y="5497388"/>
              <a:ext cx="3667026" cy="179108"/>
              <a:chOff x="75384" y="5214593"/>
              <a:chExt cx="10696280" cy="531044"/>
            </a:xfrm>
          </p:grpSpPr>
          <p:grpSp>
            <p:nvGrpSpPr>
              <p:cNvPr id="137" name="Группа 56"/>
              <p:cNvGrpSpPr/>
              <p:nvPr/>
            </p:nvGrpSpPr>
            <p:grpSpPr>
              <a:xfrm>
                <a:off x="75384" y="5214593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138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139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185" name="Полилиния 184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6" name="Полилиния 185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7" name="Полилиния 186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8" name="Полилиния 187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9" name="Полилиния 188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40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180" name="Полилиния 179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1" name="Полилиния 180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2" name="Полилиния 181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3" name="Полилиния 40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4" name="Полилиния 41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41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4" name="Полилиния 173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5" name="Полилиния 174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6" name="Полилиния 175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7" name="Полилиния 176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8" name="Полилиния 167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" name="Полилиния 168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Полилиния 169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" name="Полилиния 170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" name="Полилиния 171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2" name="Группа 57"/>
              <p:cNvGrpSpPr/>
              <p:nvPr/>
            </p:nvGrpSpPr>
            <p:grpSpPr>
              <a:xfrm>
                <a:off x="5346538" y="5282152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143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154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161" name="Полилиния 160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2" name="Полилиния 161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3" name="Полилиния 162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4" name="Полилиния 163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5" name="Полилиния 164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55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156" name="Полилиния 155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57" name="Полилиния 156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58" name="Полилиния 157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59" name="Полилиния 158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0" name="Полилиния 159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66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149" name="Полилиния 148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0" name="Полилиния 149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1" name="Полилиния 150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2" name="Полилиния 151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3" name="Полилиния 152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4" name="Полилиния 143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Полилиния 144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Полилиния 145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Полилиния 146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Полилиния 147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167" name="Группа 239"/>
          <p:cNvGrpSpPr/>
          <p:nvPr/>
        </p:nvGrpSpPr>
        <p:grpSpPr>
          <a:xfrm>
            <a:off x="991391" y="5400260"/>
            <a:ext cx="7211504" cy="179108"/>
            <a:chOff x="772998" y="5448693"/>
            <a:chExt cx="7279063" cy="227814"/>
          </a:xfrm>
          <a:scene3d>
            <a:camera prst="orthographicFront">
              <a:rot lat="0" lon="0" rev="60000"/>
            </a:camera>
            <a:lightRig rig="threePt" dir="t"/>
          </a:scene3d>
        </p:grpSpPr>
        <p:grpSp>
          <p:nvGrpSpPr>
            <p:cNvPr id="178" name="Группа 82"/>
            <p:cNvGrpSpPr/>
            <p:nvPr/>
          </p:nvGrpSpPr>
          <p:grpSpPr>
            <a:xfrm>
              <a:off x="772998" y="5448683"/>
              <a:ext cx="3667026" cy="179108"/>
              <a:chOff x="75384" y="5214593"/>
              <a:chExt cx="10696280" cy="531044"/>
            </a:xfrm>
          </p:grpSpPr>
          <p:grpSp>
            <p:nvGrpSpPr>
              <p:cNvPr id="179" name="Группа 56"/>
              <p:cNvGrpSpPr/>
              <p:nvPr/>
            </p:nvGrpSpPr>
            <p:grpSpPr>
              <a:xfrm>
                <a:off x="75384" y="5214593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190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191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338" name="Полилиния 30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39" name="Полилиния 31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0" name="Полилиния 339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1" name="Полилиния 340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2" name="Полилиния 341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92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333" name="Полилиния 332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34" name="Полилиния 333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35" name="Полилиния 334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36" name="Полилиния 335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37" name="Полилиния 336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93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326" name="Полилиния 325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7" name="Полилиния 326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8" name="Полилиния 327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9" name="Полилиния 54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0" name="Полилиния 55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21" name="Полилиния 320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2" name="Полилиния 321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3" name="Полилиния 322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4" name="Полилиния 323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5" name="Полилиния 324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4" name="Группа 57"/>
              <p:cNvGrpSpPr/>
              <p:nvPr/>
            </p:nvGrpSpPr>
            <p:grpSpPr>
              <a:xfrm>
                <a:off x="5346538" y="5282152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205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216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314" name="Полилиния 313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5" name="Полилиния 314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6" name="Полилиния 315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7" name="Полилиния 316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8" name="Полилиния 317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17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309" name="Полилиния 308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0" name="Полилиния 309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1" name="Полилиния 310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2" name="Полилиния 311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3" name="Полилиния 312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228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302" name="Полилиния 301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3" name="Полилиния 302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4" name="Полилиния 303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5" name="Полилиния 304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6" name="Полилиния 305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97" name="Полилиния 296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8" name="Полилиния 297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9" name="Полилиния 298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0" name="Полилиния 299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1" name="Полилиния 300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29" name="Группа 83"/>
            <p:cNvGrpSpPr/>
            <p:nvPr/>
          </p:nvGrpSpPr>
          <p:grpSpPr>
            <a:xfrm>
              <a:off x="4385035" y="5497388"/>
              <a:ext cx="3667026" cy="179108"/>
              <a:chOff x="75384" y="5214593"/>
              <a:chExt cx="10696280" cy="531044"/>
            </a:xfrm>
          </p:grpSpPr>
          <p:grpSp>
            <p:nvGrpSpPr>
              <p:cNvPr id="240" name="Группа 56"/>
              <p:cNvGrpSpPr/>
              <p:nvPr/>
            </p:nvGrpSpPr>
            <p:grpSpPr>
              <a:xfrm>
                <a:off x="75384" y="5214593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241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242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288" name="Полилиния 287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9" name="Полилиния 288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90" name="Полилиния 289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91" name="Полилиния 290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92" name="Полилиния 291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43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283" name="Полилиния 282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4" name="Полилиния 283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5" name="Полилиния 284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6" name="Полилиния 40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7" name="Полилиния 41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244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276" name="Полилиния 275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7" name="Полилиния 276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8" name="Полилиния 277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9" name="Полилиния 278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0" name="Полилиния 279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71" name="Полилиния 270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2" name="Полилиния 271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3" name="Полилиния 272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4" name="Полилиния 273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5" name="Полилиния 274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5" name="Группа 57"/>
              <p:cNvGrpSpPr/>
              <p:nvPr/>
            </p:nvGrpSpPr>
            <p:grpSpPr>
              <a:xfrm>
                <a:off x="5346538" y="5282152"/>
                <a:ext cx="5425126" cy="463485"/>
                <a:chOff x="1555423" y="5214593"/>
                <a:chExt cx="5425126" cy="463485"/>
              </a:xfrm>
            </p:grpSpPr>
            <p:grpSp>
              <p:nvGrpSpPr>
                <p:cNvPr id="246" name="Группа 42"/>
                <p:cNvGrpSpPr/>
                <p:nvPr/>
              </p:nvGrpSpPr>
              <p:grpSpPr>
                <a:xfrm>
                  <a:off x="1555423" y="5214593"/>
                  <a:ext cx="2793476" cy="424207"/>
                  <a:chOff x="1555423" y="5214593"/>
                  <a:chExt cx="2793476" cy="424207"/>
                </a:xfrm>
              </p:grpSpPr>
              <p:grpSp>
                <p:nvGrpSpPr>
                  <p:cNvPr id="257" name="Группа 35"/>
                  <p:cNvGrpSpPr/>
                  <p:nvPr/>
                </p:nvGrpSpPr>
                <p:grpSpPr>
                  <a:xfrm>
                    <a:off x="1555423" y="5214593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264" name="Полилиния 263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5" name="Полилиния 264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6" name="Полилиния 265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7" name="Полилиния 266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8" name="Полилиния 267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58" name="Группа 36"/>
                  <p:cNvGrpSpPr/>
                  <p:nvPr/>
                </p:nvGrpSpPr>
                <p:grpSpPr>
                  <a:xfrm>
                    <a:off x="2876747" y="5225591"/>
                    <a:ext cx="1472152" cy="413209"/>
                    <a:chOff x="1555423" y="5214593"/>
                    <a:chExt cx="1472152" cy="413209"/>
                  </a:xfrm>
                </p:grpSpPr>
                <p:sp>
                  <p:nvSpPr>
                    <p:cNvPr id="259" name="Полилиния 258"/>
                    <p:cNvSpPr/>
                    <p:nvPr/>
                  </p:nvSpPr>
                  <p:spPr>
                    <a:xfrm>
                      <a:off x="1555423" y="5214593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0" name="Полилиния 259"/>
                    <p:cNvSpPr/>
                    <p:nvPr/>
                  </p:nvSpPr>
                  <p:spPr>
                    <a:xfrm>
                      <a:off x="1811520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1" name="Полилиния 260"/>
                    <p:cNvSpPr/>
                    <p:nvPr/>
                  </p:nvSpPr>
                  <p:spPr>
                    <a:xfrm>
                      <a:off x="2075476" y="5235015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2" name="Полилиния 261"/>
                    <p:cNvSpPr/>
                    <p:nvPr/>
                  </p:nvSpPr>
                  <p:spPr>
                    <a:xfrm>
                      <a:off x="2339418" y="5235017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3" name="Полилиния 262"/>
                    <p:cNvSpPr/>
                    <p:nvPr/>
                  </p:nvSpPr>
                  <p:spPr>
                    <a:xfrm>
                      <a:off x="2603369" y="5235018"/>
                      <a:ext cx="424206" cy="392784"/>
                    </a:xfrm>
                    <a:custGeom>
                      <a:avLst/>
                      <a:gdLst>
                        <a:gd name="connsiteX0" fmla="*/ 0 w 424206"/>
                        <a:gd name="connsiteY0" fmla="*/ 243527 h 392784"/>
                        <a:gd name="connsiteX1" fmla="*/ 263950 w 424206"/>
                        <a:gd name="connsiteY1" fmla="*/ 7856 h 392784"/>
                        <a:gd name="connsiteX2" fmla="*/ 414779 w 424206"/>
                        <a:gd name="connsiteY2" fmla="*/ 196393 h 392784"/>
                        <a:gd name="connsiteX3" fmla="*/ 320511 w 424206"/>
                        <a:gd name="connsiteY3" fmla="*/ 375502 h 392784"/>
                        <a:gd name="connsiteX4" fmla="*/ 235670 w 424206"/>
                        <a:gd name="connsiteY4" fmla="*/ 300087 h 392784"/>
                        <a:gd name="connsiteX5" fmla="*/ 301657 w 424206"/>
                        <a:gd name="connsiteY5" fmla="*/ 205819 h 39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4206" h="392784">
                          <a:moveTo>
                            <a:pt x="0" y="243527"/>
                          </a:moveTo>
                          <a:cubicBezTo>
                            <a:pt x="97410" y="129619"/>
                            <a:pt x="194820" y="15712"/>
                            <a:pt x="263950" y="7856"/>
                          </a:cubicBezTo>
                          <a:cubicBezTo>
                            <a:pt x="333080" y="0"/>
                            <a:pt x="405352" y="135119"/>
                            <a:pt x="414779" y="196393"/>
                          </a:cubicBezTo>
                          <a:cubicBezTo>
                            <a:pt x="424206" y="257667"/>
                            <a:pt x="350363" y="358220"/>
                            <a:pt x="320511" y="375502"/>
                          </a:cubicBezTo>
                          <a:cubicBezTo>
                            <a:pt x="290660" y="392784"/>
                            <a:pt x="238812" y="328367"/>
                            <a:pt x="235670" y="300087"/>
                          </a:cubicBezTo>
                          <a:cubicBezTo>
                            <a:pt x="232528" y="271807"/>
                            <a:pt x="267092" y="238813"/>
                            <a:pt x="301657" y="205819"/>
                          </a:cubicBezTo>
                        </a:path>
                      </a:pathLst>
                    </a:cu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269" name="Группа 35"/>
                <p:cNvGrpSpPr/>
                <p:nvPr/>
              </p:nvGrpSpPr>
              <p:grpSpPr>
                <a:xfrm>
                  <a:off x="4187073" y="5253871"/>
                  <a:ext cx="1472152" cy="413209"/>
                  <a:chOff x="1555423" y="5214593"/>
                  <a:chExt cx="1472152" cy="413209"/>
                </a:xfrm>
              </p:grpSpPr>
              <p:sp>
                <p:nvSpPr>
                  <p:cNvPr id="252" name="Полилиния 251"/>
                  <p:cNvSpPr/>
                  <p:nvPr/>
                </p:nvSpPr>
                <p:spPr>
                  <a:xfrm>
                    <a:off x="1555423" y="5214593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3" name="Полилиния 252"/>
                  <p:cNvSpPr/>
                  <p:nvPr/>
                </p:nvSpPr>
                <p:spPr>
                  <a:xfrm>
                    <a:off x="1811520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4" name="Полилиния 253"/>
                  <p:cNvSpPr/>
                  <p:nvPr/>
                </p:nvSpPr>
                <p:spPr>
                  <a:xfrm>
                    <a:off x="2075476" y="5235015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5" name="Полилиния 254"/>
                  <p:cNvSpPr/>
                  <p:nvPr/>
                </p:nvSpPr>
                <p:spPr>
                  <a:xfrm>
                    <a:off x="2339418" y="5235017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6" name="Полилиния 255"/>
                  <p:cNvSpPr/>
                  <p:nvPr/>
                </p:nvSpPr>
                <p:spPr>
                  <a:xfrm>
                    <a:off x="2603369" y="5235018"/>
                    <a:ext cx="424206" cy="392784"/>
                  </a:xfrm>
                  <a:custGeom>
                    <a:avLst/>
                    <a:gdLst>
                      <a:gd name="connsiteX0" fmla="*/ 0 w 424206"/>
                      <a:gd name="connsiteY0" fmla="*/ 243527 h 392784"/>
                      <a:gd name="connsiteX1" fmla="*/ 263950 w 424206"/>
                      <a:gd name="connsiteY1" fmla="*/ 7856 h 392784"/>
                      <a:gd name="connsiteX2" fmla="*/ 414779 w 424206"/>
                      <a:gd name="connsiteY2" fmla="*/ 196393 h 392784"/>
                      <a:gd name="connsiteX3" fmla="*/ 320511 w 424206"/>
                      <a:gd name="connsiteY3" fmla="*/ 375502 h 392784"/>
                      <a:gd name="connsiteX4" fmla="*/ 235670 w 424206"/>
                      <a:gd name="connsiteY4" fmla="*/ 300087 h 392784"/>
                      <a:gd name="connsiteX5" fmla="*/ 301657 w 424206"/>
                      <a:gd name="connsiteY5" fmla="*/ 205819 h 3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06" h="392784">
                        <a:moveTo>
                          <a:pt x="0" y="243527"/>
                        </a:moveTo>
                        <a:cubicBezTo>
                          <a:pt x="97410" y="129619"/>
                          <a:pt x="194820" y="15712"/>
                          <a:pt x="263950" y="7856"/>
                        </a:cubicBezTo>
                        <a:cubicBezTo>
                          <a:pt x="333080" y="0"/>
                          <a:pt x="405352" y="135119"/>
                          <a:pt x="414779" y="196393"/>
                        </a:cubicBezTo>
                        <a:cubicBezTo>
                          <a:pt x="424206" y="257667"/>
                          <a:pt x="350363" y="358220"/>
                          <a:pt x="320511" y="375502"/>
                        </a:cubicBezTo>
                        <a:cubicBezTo>
                          <a:pt x="290660" y="392784"/>
                          <a:pt x="238812" y="328367"/>
                          <a:pt x="235670" y="300087"/>
                        </a:cubicBezTo>
                        <a:cubicBezTo>
                          <a:pt x="232528" y="271807"/>
                          <a:pt x="267092" y="238813"/>
                          <a:pt x="301657" y="205819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47" name="Полилиния 246"/>
                <p:cNvSpPr/>
                <p:nvPr/>
              </p:nvSpPr>
              <p:spPr>
                <a:xfrm>
                  <a:off x="5508397" y="5264869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8" name="Полилиния 247"/>
                <p:cNvSpPr/>
                <p:nvPr/>
              </p:nvSpPr>
              <p:spPr>
                <a:xfrm>
                  <a:off x="5764494" y="5266437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9" name="Полилиния 248"/>
                <p:cNvSpPr/>
                <p:nvPr/>
              </p:nvSpPr>
              <p:spPr>
                <a:xfrm>
                  <a:off x="6028450" y="527586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0" name="Полилиния 249"/>
                <p:cNvSpPr/>
                <p:nvPr/>
              </p:nvSpPr>
              <p:spPr>
                <a:xfrm>
                  <a:off x="6292392" y="5285293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Полилиния 250"/>
                <p:cNvSpPr/>
                <p:nvPr/>
              </p:nvSpPr>
              <p:spPr>
                <a:xfrm>
                  <a:off x="6556343" y="5285294"/>
                  <a:ext cx="424206" cy="392784"/>
                </a:xfrm>
                <a:custGeom>
                  <a:avLst/>
                  <a:gdLst>
                    <a:gd name="connsiteX0" fmla="*/ 0 w 424206"/>
                    <a:gd name="connsiteY0" fmla="*/ 243527 h 392784"/>
                    <a:gd name="connsiteX1" fmla="*/ 263950 w 424206"/>
                    <a:gd name="connsiteY1" fmla="*/ 7856 h 392784"/>
                    <a:gd name="connsiteX2" fmla="*/ 414779 w 424206"/>
                    <a:gd name="connsiteY2" fmla="*/ 196393 h 392784"/>
                    <a:gd name="connsiteX3" fmla="*/ 320511 w 424206"/>
                    <a:gd name="connsiteY3" fmla="*/ 375502 h 392784"/>
                    <a:gd name="connsiteX4" fmla="*/ 235670 w 424206"/>
                    <a:gd name="connsiteY4" fmla="*/ 300087 h 392784"/>
                    <a:gd name="connsiteX5" fmla="*/ 301657 w 424206"/>
                    <a:gd name="connsiteY5" fmla="*/ 205819 h 39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06" h="392784">
                      <a:moveTo>
                        <a:pt x="0" y="243527"/>
                      </a:moveTo>
                      <a:cubicBezTo>
                        <a:pt x="97410" y="129619"/>
                        <a:pt x="194820" y="15712"/>
                        <a:pt x="263950" y="7856"/>
                      </a:cubicBezTo>
                      <a:cubicBezTo>
                        <a:pt x="333080" y="0"/>
                        <a:pt x="405352" y="135119"/>
                        <a:pt x="414779" y="196393"/>
                      </a:cubicBezTo>
                      <a:cubicBezTo>
                        <a:pt x="424206" y="257667"/>
                        <a:pt x="350363" y="358220"/>
                        <a:pt x="320511" y="375502"/>
                      </a:cubicBezTo>
                      <a:cubicBezTo>
                        <a:pt x="290660" y="392784"/>
                        <a:pt x="238812" y="328367"/>
                        <a:pt x="235670" y="300087"/>
                      </a:cubicBezTo>
                      <a:cubicBezTo>
                        <a:pt x="232528" y="271807"/>
                        <a:pt x="267092" y="238813"/>
                        <a:pt x="301657" y="20581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cxnSp>
        <p:nvCxnSpPr>
          <p:cNvPr id="344" name="Прямая соединительная линия 343"/>
          <p:cNvCxnSpPr/>
          <p:nvPr/>
        </p:nvCxnSpPr>
        <p:spPr>
          <a:xfrm rot="16200000" flipH="1">
            <a:off x="3952756" y="4954292"/>
            <a:ext cx="1279909" cy="21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7929586" y="4088363"/>
            <a:ext cx="292231" cy="1677971"/>
          </a:xfrm>
          <a:custGeom>
            <a:avLst/>
            <a:gdLst>
              <a:gd name="connsiteX0" fmla="*/ 43993 w 300087"/>
              <a:gd name="connsiteY0" fmla="*/ 0 h 1677971"/>
              <a:gd name="connsiteX1" fmla="*/ 298516 w 300087"/>
              <a:gd name="connsiteY1" fmla="*/ 311084 h 1677971"/>
              <a:gd name="connsiteX2" fmla="*/ 53419 w 300087"/>
              <a:gd name="connsiteY2" fmla="*/ 575035 h 1677971"/>
              <a:gd name="connsiteX3" fmla="*/ 241955 w 300087"/>
              <a:gd name="connsiteY3" fmla="*/ 857839 h 1677971"/>
              <a:gd name="connsiteX4" fmla="*/ 6285 w 300087"/>
              <a:gd name="connsiteY4" fmla="*/ 1131216 h 1677971"/>
              <a:gd name="connsiteX5" fmla="*/ 279663 w 300087"/>
              <a:gd name="connsiteY5" fmla="*/ 1404593 h 1677971"/>
              <a:gd name="connsiteX6" fmla="*/ 53419 w 300087"/>
              <a:gd name="connsiteY6" fmla="*/ 1677971 h 1677971"/>
              <a:gd name="connsiteX0" fmla="*/ 43993 w 298516"/>
              <a:gd name="connsiteY0" fmla="*/ 0 h 1677971"/>
              <a:gd name="connsiteX1" fmla="*/ 298516 w 298516"/>
              <a:gd name="connsiteY1" fmla="*/ 311084 h 1677971"/>
              <a:gd name="connsiteX2" fmla="*/ 53419 w 298516"/>
              <a:gd name="connsiteY2" fmla="*/ 575035 h 1677971"/>
              <a:gd name="connsiteX3" fmla="*/ 241955 w 298516"/>
              <a:gd name="connsiteY3" fmla="*/ 857839 h 1677971"/>
              <a:gd name="connsiteX4" fmla="*/ 6285 w 298516"/>
              <a:gd name="connsiteY4" fmla="*/ 1131216 h 1677971"/>
              <a:gd name="connsiteX5" fmla="*/ 279663 w 298516"/>
              <a:gd name="connsiteY5" fmla="*/ 1404593 h 1677971"/>
              <a:gd name="connsiteX6" fmla="*/ 53419 w 298516"/>
              <a:gd name="connsiteY6" fmla="*/ 1677971 h 1677971"/>
              <a:gd name="connsiteX0" fmla="*/ 43993 w 298516"/>
              <a:gd name="connsiteY0" fmla="*/ 0 h 1677971"/>
              <a:gd name="connsiteX1" fmla="*/ 298516 w 298516"/>
              <a:gd name="connsiteY1" fmla="*/ 311084 h 1677971"/>
              <a:gd name="connsiteX2" fmla="*/ 53419 w 298516"/>
              <a:gd name="connsiteY2" fmla="*/ 575035 h 1677971"/>
              <a:gd name="connsiteX3" fmla="*/ 241955 w 298516"/>
              <a:gd name="connsiteY3" fmla="*/ 857839 h 1677971"/>
              <a:gd name="connsiteX4" fmla="*/ 6285 w 298516"/>
              <a:gd name="connsiteY4" fmla="*/ 1131216 h 1677971"/>
              <a:gd name="connsiteX5" fmla="*/ 279663 w 298516"/>
              <a:gd name="connsiteY5" fmla="*/ 1404593 h 1677971"/>
              <a:gd name="connsiteX6" fmla="*/ 53419 w 298516"/>
              <a:gd name="connsiteY6" fmla="*/ 1677971 h 1677971"/>
              <a:gd name="connsiteX0" fmla="*/ 37708 w 292231"/>
              <a:gd name="connsiteY0" fmla="*/ 0 h 1677971"/>
              <a:gd name="connsiteX1" fmla="*/ 292231 w 292231"/>
              <a:gd name="connsiteY1" fmla="*/ 311084 h 1677971"/>
              <a:gd name="connsiteX2" fmla="*/ 47134 w 292231"/>
              <a:gd name="connsiteY2" fmla="*/ 575035 h 1677971"/>
              <a:gd name="connsiteX3" fmla="*/ 235670 w 292231"/>
              <a:gd name="connsiteY3" fmla="*/ 857839 h 1677971"/>
              <a:gd name="connsiteX4" fmla="*/ 0 w 292231"/>
              <a:gd name="connsiteY4" fmla="*/ 1131216 h 1677971"/>
              <a:gd name="connsiteX5" fmla="*/ 273378 w 292231"/>
              <a:gd name="connsiteY5" fmla="*/ 1404593 h 1677971"/>
              <a:gd name="connsiteX6" fmla="*/ 47134 w 292231"/>
              <a:gd name="connsiteY6" fmla="*/ 1677971 h 1677971"/>
              <a:gd name="connsiteX0" fmla="*/ 37708 w 292231"/>
              <a:gd name="connsiteY0" fmla="*/ 0 h 1677971"/>
              <a:gd name="connsiteX1" fmla="*/ 292231 w 292231"/>
              <a:gd name="connsiteY1" fmla="*/ 311084 h 1677971"/>
              <a:gd name="connsiteX2" fmla="*/ 47134 w 292231"/>
              <a:gd name="connsiteY2" fmla="*/ 575035 h 1677971"/>
              <a:gd name="connsiteX3" fmla="*/ 235670 w 292231"/>
              <a:gd name="connsiteY3" fmla="*/ 857839 h 1677971"/>
              <a:gd name="connsiteX4" fmla="*/ 0 w 292231"/>
              <a:gd name="connsiteY4" fmla="*/ 1131216 h 1677971"/>
              <a:gd name="connsiteX5" fmla="*/ 273378 w 292231"/>
              <a:gd name="connsiteY5" fmla="*/ 1404593 h 1677971"/>
              <a:gd name="connsiteX6" fmla="*/ 47134 w 292231"/>
              <a:gd name="connsiteY6" fmla="*/ 1677971 h 1677971"/>
              <a:gd name="connsiteX0" fmla="*/ 37708 w 292231"/>
              <a:gd name="connsiteY0" fmla="*/ 0 h 1677971"/>
              <a:gd name="connsiteX1" fmla="*/ 292231 w 292231"/>
              <a:gd name="connsiteY1" fmla="*/ 311084 h 1677971"/>
              <a:gd name="connsiteX2" fmla="*/ 47134 w 292231"/>
              <a:gd name="connsiteY2" fmla="*/ 575035 h 1677971"/>
              <a:gd name="connsiteX3" fmla="*/ 235670 w 292231"/>
              <a:gd name="connsiteY3" fmla="*/ 857839 h 1677971"/>
              <a:gd name="connsiteX4" fmla="*/ 0 w 292231"/>
              <a:gd name="connsiteY4" fmla="*/ 1131216 h 1677971"/>
              <a:gd name="connsiteX5" fmla="*/ 273378 w 292231"/>
              <a:gd name="connsiteY5" fmla="*/ 1404593 h 1677971"/>
              <a:gd name="connsiteX6" fmla="*/ 47134 w 292231"/>
              <a:gd name="connsiteY6" fmla="*/ 1677971 h 1677971"/>
              <a:gd name="connsiteX0" fmla="*/ 37708 w 292231"/>
              <a:gd name="connsiteY0" fmla="*/ 0 h 1677971"/>
              <a:gd name="connsiteX1" fmla="*/ 292231 w 292231"/>
              <a:gd name="connsiteY1" fmla="*/ 311084 h 1677971"/>
              <a:gd name="connsiteX2" fmla="*/ 47134 w 292231"/>
              <a:gd name="connsiteY2" fmla="*/ 575035 h 1677971"/>
              <a:gd name="connsiteX3" fmla="*/ 235670 w 292231"/>
              <a:gd name="connsiteY3" fmla="*/ 857839 h 1677971"/>
              <a:gd name="connsiteX4" fmla="*/ 0 w 292231"/>
              <a:gd name="connsiteY4" fmla="*/ 1131216 h 1677971"/>
              <a:gd name="connsiteX5" fmla="*/ 273378 w 292231"/>
              <a:gd name="connsiteY5" fmla="*/ 1404593 h 1677971"/>
              <a:gd name="connsiteX6" fmla="*/ 47134 w 292231"/>
              <a:gd name="connsiteY6" fmla="*/ 1677971 h 167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31" h="1677971">
                <a:moveTo>
                  <a:pt x="37708" y="0"/>
                </a:moveTo>
                <a:lnTo>
                  <a:pt x="292231" y="311084"/>
                </a:lnTo>
                <a:lnTo>
                  <a:pt x="47134" y="575035"/>
                </a:lnTo>
                <a:lnTo>
                  <a:pt x="235670" y="857839"/>
                </a:lnTo>
                <a:lnTo>
                  <a:pt x="0" y="1131216"/>
                </a:lnTo>
                <a:lnTo>
                  <a:pt x="273378" y="1404593"/>
                </a:lnTo>
                <a:lnTo>
                  <a:pt x="47134" y="1677971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flipH="1">
            <a:off x="974767" y="4093068"/>
            <a:ext cx="292231" cy="1677971"/>
          </a:xfrm>
          <a:custGeom>
            <a:avLst/>
            <a:gdLst>
              <a:gd name="connsiteX0" fmla="*/ 43993 w 300087"/>
              <a:gd name="connsiteY0" fmla="*/ 0 h 1677971"/>
              <a:gd name="connsiteX1" fmla="*/ 298516 w 300087"/>
              <a:gd name="connsiteY1" fmla="*/ 311084 h 1677971"/>
              <a:gd name="connsiteX2" fmla="*/ 53419 w 300087"/>
              <a:gd name="connsiteY2" fmla="*/ 575035 h 1677971"/>
              <a:gd name="connsiteX3" fmla="*/ 241955 w 300087"/>
              <a:gd name="connsiteY3" fmla="*/ 857839 h 1677971"/>
              <a:gd name="connsiteX4" fmla="*/ 6285 w 300087"/>
              <a:gd name="connsiteY4" fmla="*/ 1131216 h 1677971"/>
              <a:gd name="connsiteX5" fmla="*/ 279663 w 300087"/>
              <a:gd name="connsiteY5" fmla="*/ 1404593 h 1677971"/>
              <a:gd name="connsiteX6" fmla="*/ 53419 w 300087"/>
              <a:gd name="connsiteY6" fmla="*/ 1677971 h 1677971"/>
              <a:gd name="connsiteX0" fmla="*/ 43993 w 298516"/>
              <a:gd name="connsiteY0" fmla="*/ 0 h 1677971"/>
              <a:gd name="connsiteX1" fmla="*/ 298516 w 298516"/>
              <a:gd name="connsiteY1" fmla="*/ 311084 h 1677971"/>
              <a:gd name="connsiteX2" fmla="*/ 53419 w 298516"/>
              <a:gd name="connsiteY2" fmla="*/ 575035 h 1677971"/>
              <a:gd name="connsiteX3" fmla="*/ 241955 w 298516"/>
              <a:gd name="connsiteY3" fmla="*/ 857839 h 1677971"/>
              <a:gd name="connsiteX4" fmla="*/ 6285 w 298516"/>
              <a:gd name="connsiteY4" fmla="*/ 1131216 h 1677971"/>
              <a:gd name="connsiteX5" fmla="*/ 279663 w 298516"/>
              <a:gd name="connsiteY5" fmla="*/ 1404593 h 1677971"/>
              <a:gd name="connsiteX6" fmla="*/ 53419 w 298516"/>
              <a:gd name="connsiteY6" fmla="*/ 1677971 h 1677971"/>
              <a:gd name="connsiteX0" fmla="*/ 43993 w 298516"/>
              <a:gd name="connsiteY0" fmla="*/ 0 h 1677971"/>
              <a:gd name="connsiteX1" fmla="*/ 298516 w 298516"/>
              <a:gd name="connsiteY1" fmla="*/ 311084 h 1677971"/>
              <a:gd name="connsiteX2" fmla="*/ 53419 w 298516"/>
              <a:gd name="connsiteY2" fmla="*/ 575035 h 1677971"/>
              <a:gd name="connsiteX3" fmla="*/ 241955 w 298516"/>
              <a:gd name="connsiteY3" fmla="*/ 857839 h 1677971"/>
              <a:gd name="connsiteX4" fmla="*/ 6285 w 298516"/>
              <a:gd name="connsiteY4" fmla="*/ 1131216 h 1677971"/>
              <a:gd name="connsiteX5" fmla="*/ 279663 w 298516"/>
              <a:gd name="connsiteY5" fmla="*/ 1404593 h 1677971"/>
              <a:gd name="connsiteX6" fmla="*/ 53419 w 298516"/>
              <a:gd name="connsiteY6" fmla="*/ 1677971 h 1677971"/>
              <a:gd name="connsiteX0" fmla="*/ 37708 w 292231"/>
              <a:gd name="connsiteY0" fmla="*/ 0 h 1677971"/>
              <a:gd name="connsiteX1" fmla="*/ 292231 w 292231"/>
              <a:gd name="connsiteY1" fmla="*/ 311084 h 1677971"/>
              <a:gd name="connsiteX2" fmla="*/ 47134 w 292231"/>
              <a:gd name="connsiteY2" fmla="*/ 575035 h 1677971"/>
              <a:gd name="connsiteX3" fmla="*/ 235670 w 292231"/>
              <a:gd name="connsiteY3" fmla="*/ 857839 h 1677971"/>
              <a:gd name="connsiteX4" fmla="*/ 0 w 292231"/>
              <a:gd name="connsiteY4" fmla="*/ 1131216 h 1677971"/>
              <a:gd name="connsiteX5" fmla="*/ 273378 w 292231"/>
              <a:gd name="connsiteY5" fmla="*/ 1404593 h 1677971"/>
              <a:gd name="connsiteX6" fmla="*/ 47134 w 292231"/>
              <a:gd name="connsiteY6" fmla="*/ 1677971 h 1677971"/>
              <a:gd name="connsiteX0" fmla="*/ 37708 w 292231"/>
              <a:gd name="connsiteY0" fmla="*/ 0 h 1677971"/>
              <a:gd name="connsiteX1" fmla="*/ 292231 w 292231"/>
              <a:gd name="connsiteY1" fmla="*/ 311084 h 1677971"/>
              <a:gd name="connsiteX2" fmla="*/ 47134 w 292231"/>
              <a:gd name="connsiteY2" fmla="*/ 575035 h 1677971"/>
              <a:gd name="connsiteX3" fmla="*/ 235670 w 292231"/>
              <a:gd name="connsiteY3" fmla="*/ 857839 h 1677971"/>
              <a:gd name="connsiteX4" fmla="*/ 0 w 292231"/>
              <a:gd name="connsiteY4" fmla="*/ 1131216 h 1677971"/>
              <a:gd name="connsiteX5" fmla="*/ 273378 w 292231"/>
              <a:gd name="connsiteY5" fmla="*/ 1404593 h 1677971"/>
              <a:gd name="connsiteX6" fmla="*/ 47134 w 292231"/>
              <a:gd name="connsiteY6" fmla="*/ 1677971 h 1677971"/>
              <a:gd name="connsiteX0" fmla="*/ 37708 w 292231"/>
              <a:gd name="connsiteY0" fmla="*/ 0 h 1677971"/>
              <a:gd name="connsiteX1" fmla="*/ 292231 w 292231"/>
              <a:gd name="connsiteY1" fmla="*/ 311084 h 1677971"/>
              <a:gd name="connsiteX2" fmla="*/ 47134 w 292231"/>
              <a:gd name="connsiteY2" fmla="*/ 575035 h 1677971"/>
              <a:gd name="connsiteX3" fmla="*/ 235670 w 292231"/>
              <a:gd name="connsiteY3" fmla="*/ 857839 h 1677971"/>
              <a:gd name="connsiteX4" fmla="*/ 0 w 292231"/>
              <a:gd name="connsiteY4" fmla="*/ 1131216 h 1677971"/>
              <a:gd name="connsiteX5" fmla="*/ 273378 w 292231"/>
              <a:gd name="connsiteY5" fmla="*/ 1404593 h 1677971"/>
              <a:gd name="connsiteX6" fmla="*/ 47134 w 292231"/>
              <a:gd name="connsiteY6" fmla="*/ 1677971 h 1677971"/>
              <a:gd name="connsiteX0" fmla="*/ 37708 w 292231"/>
              <a:gd name="connsiteY0" fmla="*/ 0 h 1677971"/>
              <a:gd name="connsiteX1" fmla="*/ 292231 w 292231"/>
              <a:gd name="connsiteY1" fmla="*/ 311084 h 1677971"/>
              <a:gd name="connsiteX2" fmla="*/ 47134 w 292231"/>
              <a:gd name="connsiteY2" fmla="*/ 575035 h 1677971"/>
              <a:gd name="connsiteX3" fmla="*/ 235670 w 292231"/>
              <a:gd name="connsiteY3" fmla="*/ 857839 h 1677971"/>
              <a:gd name="connsiteX4" fmla="*/ 0 w 292231"/>
              <a:gd name="connsiteY4" fmla="*/ 1131216 h 1677971"/>
              <a:gd name="connsiteX5" fmla="*/ 273378 w 292231"/>
              <a:gd name="connsiteY5" fmla="*/ 1404593 h 1677971"/>
              <a:gd name="connsiteX6" fmla="*/ 47134 w 292231"/>
              <a:gd name="connsiteY6" fmla="*/ 1677971 h 167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31" h="1677971">
                <a:moveTo>
                  <a:pt x="37708" y="0"/>
                </a:moveTo>
                <a:lnTo>
                  <a:pt x="292231" y="311084"/>
                </a:lnTo>
                <a:lnTo>
                  <a:pt x="47134" y="575035"/>
                </a:lnTo>
                <a:lnTo>
                  <a:pt x="235670" y="857839"/>
                </a:lnTo>
                <a:lnTo>
                  <a:pt x="0" y="1131216"/>
                </a:lnTo>
                <a:lnTo>
                  <a:pt x="273378" y="1404593"/>
                </a:lnTo>
                <a:lnTo>
                  <a:pt x="47134" y="1677971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endCxn id="10" idx="3"/>
          </p:cNvCxnSpPr>
          <p:nvPr/>
        </p:nvCxnSpPr>
        <p:spPr>
          <a:xfrm flipV="1">
            <a:off x="439008" y="4950907"/>
            <a:ext cx="592320" cy="125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/>
          <p:cNvSpPr txBox="1"/>
          <p:nvPr/>
        </p:nvSpPr>
        <p:spPr>
          <a:xfrm>
            <a:off x="598717" y="446315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миофибрилла</a:t>
            </a:r>
            <a:endParaRPr lang="ru-RU" dirty="0"/>
          </a:p>
        </p:txBody>
      </p:sp>
      <p:sp>
        <p:nvSpPr>
          <p:cNvPr id="409" name="TextBox 408"/>
          <p:cNvSpPr txBox="1"/>
          <p:nvPr/>
        </p:nvSpPr>
        <p:spPr>
          <a:xfrm>
            <a:off x="5236028" y="2677886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саркомер</a:t>
            </a:r>
            <a:endParaRPr lang="ru-RU" dirty="0"/>
          </a:p>
        </p:txBody>
      </p:sp>
      <p:sp>
        <p:nvSpPr>
          <p:cNvPr id="410" name="TextBox 409"/>
          <p:cNvSpPr txBox="1"/>
          <p:nvPr/>
        </p:nvSpPr>
        <p:spPr>
          <a:xfrm>
            <a:off x="783771" y="3505200"/>
            <a:ext cx="120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ru-RU" dirty="0" smtClean="0"/>
              <a:t> - линия</a:t>
            </a:r>
            <a:endParaRPr lang="ru-RU" dirty="0"/>
          </a:p>
        </p:txBody>
      </p:sp>
      <p:sp>
        <p:nvSpPr>
          <p:cNvPr id="411" name="TextBox 410"/>
          <p:cNvSpPr txBox="1"/>
          <p:nvPr/>
        </p:nvSpPr>
        <p:spPr>
          <a:xfrm>
            <a:off x="7434942" y="3603172"/>
            <a:ext cx="120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ru-RU" dirty="0" smtClean="0"/>
              <a:t> - линия</a:t>
            </a:r>
            <a:endParaRPr lang="ru-RU" dirty="0"/>
          </a:p>
        </p:txBody>
      </p:sp>
      <p:sp>
        <p:nvSpPr>
          <p:cNvPr id="413" name="Прямоугольник 412"/>
          <p:cNvSpPr/>
          <p:nvPr/>
        </p:nvSpPr>
        <p:spPr>
          <a:xfrm>
            <a:off x="1756691" y="6161706"/>
            <a:ext cx="138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Тонкие нити</a:t>
            </a:r>
            <a:endParaRPr lang="ru-RU" dirty="0"/>
          </a:p>
        </p:txBody>
      </p:sp>
      <p:cxnSp>
        <p:nvCxnSpPr>
          <p:cNvPr id="415" name="Прямая со стрелкой 414"/>
          <p:cNvCxnSpPr>
            <a:stCxn id="413" idx="0"/>
          </p:cNvCxnSpPr>
          <p:nvPr/>
        </p:nvCxnSpPr>
        <p:spPr>
          <a:xfrm rot="5400000" flipH="1" flipV="1">
            <a:off x="2264032" y="5976453"/>
            <a:ext cx="370506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Прямоугольник 415"/>
          <p:cNvSpPr/>
          <p:nvPr/>
        </p:nvSpPr>
        <p:spPr>
          <a:xfrm>
            <a:off x="3901177" y="6074620"/>
            <a:ext cx="140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 - линия</a:t>
            </a:r>
            <a:endParaRPr lang="ru-RU" dirty="0"/>
          </a:p>
        </p:txBody>
      </p:sp>
      <p:cxnSp>
        <p:nvCxnSpPr>
          <p:cNvPr id="417" name="Прямая со стрелкой 416"/>
          <p:cNvCxnSpPr>
            <a:stCxn id="416" idx="0"/>
          </p:cNvCxnSpPr>
          <p:nvPr/>
        </p:nvCxnSpPr>
        <p:spPr>
          <a:xfrm rot="16200000" flipV="1">
            <a:off x="4412271" y="5885630"/>
            <a:ext cx="370492" cy="74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Прямоугольник 420"/>
          <p:cNvSpPr/>
          <p:nvPr/>
        </p:nvSpPr>
        <p:spPr>
          <a:xfrm>
            <a:off x="5425178" y="6488668"/>
            <a:ext cx="2020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Толстые нити</a:t>
            </a:r>
            <a:endParaRPr lang="ru-RU" dirty="0"/>
          </a:p>
        </p:txBody>
      </p:sp>
      <p:cxnSp>
        <p:nvCxnSpPr>
          <p:cNvPr id="422" name="Прямая со стрелкой 421"/>
          <p:cNvCxnSpPr>
            <a:stCxn id="421" idx="0"/>
          </p:cNvCxnSpPr>
          <p:nvPr/>
        </p:nvCxnSpPr>
        <p:spPr>
          <a:xfrm rot="16200000" flipV="1">
            <a:off x="5231220" y="5284384"/>
            <a:ext cx="828096" cy="15804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Прямоугольник 425"/>
          <p:cNvSpPr/>
          <p:nvPr/>
        </p:nvSpPr>
        <p:spPr>
          <a:xfrm>
            <a:off x="6829436" y="6085897"/>
            <a:ext cx="2020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Титиновые</a:t>
            </a:r>
            <a:r>
              <a:rPr lang="ru-RU" dirty="0" smtClean="0"/>
              <a:t> нити</a:t>
            </a:r>
            <a:endParaRPr lang="ru-RU" dirty="0"/>
          </a:p>
        </p:txBody>
      </p:sp>
      <p:cxnSp>
        <p:nvCxnSpPr>
          <p:cNvPr id="427" name="Прямая со стрелкой 426"/>
          <p:cNvCxnSpPr>
            <a:stCxn id="426" idx="0"/>
            <a:endCxn id="263" idx="1"/>
          </p:cNvCxnSpPr>
          <p:nvPr/>
        </p:nvCxnSpPr>
        <p:spPr>
          <a:xfrm rot="16200000" flipV="1">
            <a:off x="7237681" y="5483816"/>
            <a:ext cx="619024" cy="5851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Правая фигурная скобка 428"/>
          <p:cNvSpPr/>
          <p:nvPr/>
        </p:nvSpPr>
        <p:spPr>
          <a:xfrm rot="16200000">
            <a:off x="4250872" y="-103416"/>
            <a:ext cx="620485" cy="6836229"/>
          </a:xfrm>
          <a:prstGeom prst="rightBrace">
            <a:avLst>
              <a:gd name="adj1" fmla="val 43627"/>
              <a:gd name="adj2" fmla="val 6913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" name="Содержимое 4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10" grpId="0"/>
      <p:bldP spid="411" grpId="0"/>
      <p:bldP spid="413" grpId="0"/>
      <p:bldP spid="416" grpId="0"/>
      <p:bldP spid="421" grpId="0"/>
      <p:bldP spid="426" grpId="0"/>
      <p:bldP spid="4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9338" y="1512422"/>
            <a:ext cx="34018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530" y="2412694"/>
            <a:ext cx="4468469" cy="244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91489" cy="69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7352"/>
          <a:stretch>
            <a:fillRect/>
          </a:stretch>
        </p:blipFill>
        <p:spPr bwMode="auto">
          <a:xfrm>
            <a:off x="1629681" y="0"/>
            <a:ext cx="6235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Миозиновые</a:t>
            </a:r>
            <a:r>
              <a:rPr lang="ru-RU" dirty="0" smtClean="0"/>
              <a:t> нити </a:t>
            </a:r>
            <a:br>
              <a:rPr lang="ru-RU" dirty="0" smtClean="0"/>
            </a:br>
            <a:r>
              <a:rPr lang="ru-RU" dirty="0" smtClean="0"/>
              <a:t>(толстые нити)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594" y="1523991"/>
            <a:ext cx="8975406" cy="194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AutoShape 6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9"/>
          <p:cNvGrpSpPr/>
          <p:nvPr/>
        </p:nvGrpSpPr>
        <p:grpSpPr>
          <a:xfrm>
            <a:off x="2379194" y="5105398"/>
            <a:ext cx="4676775" cy="1541018"/>
            <a:chOff x="2390079" y="4441370"/>
            <a:chExt cx="4676775" cy="1541018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0079" y="4467913"/>
              <a:ext cx="467677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405743" y="4441370"/>
              <a:ext cx="4659086" cy="217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Выноска со стрелкой вниз 10"/>
          <p:cNvSpPr/>
          <p:nvPr/>
        </p:nvSpPr>
        <p:spPr>
          <a:xfrm>
            <a:off x="1567543" y="3581400"/>
            <a:ext cx="6564086" cy="15240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Каждая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миозиновая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нить состоит из 300–400 молекул миозина. 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154895"/>
            <a:ext cx="8229600" cy="650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молекулы миозина</a:t>
            </a:r>
            <a:endParaRPr lang="ru-RU" dirty="0"/>
          </a:p>
        </p:txBody>
      </p:sp>
      <p:grpSp>
        <p:nvGrpSpPr>
          <p:cNvPr id="3" name="Содержимое 3"/>
          <p:cNvGrpSpPr>
            <a:grpSpLocks noGrp="1"/>
          </p:cNvGrpSpPr>
          <p:nvPr>
            <p:ph idx="1"/>
          </p:nvPr>
        </p:nvGrpSpPr>
        <p:grpSpPr>
          <a:xfrm>
            <a:off x="435427" y="1915885"/>
            <a:ext cx="8273143" cy="2631849"/>
            <a:chOff x="2390079" y="4441370"/>
            <a:chExt cx="4676775" cy="154101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90079" y="4467913"/>
              <a:ext cx="4676775" cy="1514475"/>
            </a:xfrm>
            <a:prstGeom prst="rect">
              <a:avLst/>
            </a:prstGeom>
            <a:solidFill>
              <a:srgbClr val="7030A0"/>
            </a:solidFill>
            <a:ln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405743" y="4441370"/>
              <a:ext cx="4659086" cy="217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олилиния 6"/>
          <p:cNvSpPr/>
          <p:nvPr/>
        </p:nvSpPr>
        <p:spPr>
          <a:xfrm>
            <a:off x="566057" y="2129972"/>
            <a:ext cx="7803242" cy="2162628"/>
          </a:xfrm>
          <a:custGeom>
            <a:avLst/>
            <a:gdLst>
              <a:gd name="connsiteX0" fmla="*/ 0 w 7803242"/>
              <a:gd name="connsiteY0" fmla="*/ 1984828 h 2162628"/>
              <a:gd name="connsiteX1" fmla="*/ 272143 w 7803242"/>
              <a:gd name="connsiteY1" fmla="*/ 1778000 h 2162628"/>
              <a:gd name="connsiteX2" fmla="*/ 827314 w 7803242"/>
              <a:gd name="connsiteY2" fmla="*/ 2126342 h 2162628"/>
              <a:gd name="connsiteX3" fmla="*/ 1338943 w 7803242"/>
              <a:gd name="connsiteY3" fmla="*/ 1854200 h 2162628"/>
              <a:gd name="connsiteX4" fmla="*/ 1839685 w 7803242"/>
              <a:gd name="connsiteY4" fmla="*/ 2126342 h 2162628"/>
              <a:gd name="connsiteX5" fmla="*/ 2416628 w 7803242"/>
              <a:gd name="connsiteY5" fmla="*/ 1832428 h 2162628"/>
              <a:gd name="connsiteX6" fmla="*/ 2971800 w 7803242"/>
              <a:gd name="connsiteY6" fmla="*/ 2126342 h 2162628"/>
              <a:gd name="connsiteX7" fmla="*/ 3559628 w 7803242"/>
              <a:gd name="connsiteY7" fmla="*/ 1854200 h 2162628"/>
              <a:gd name="connsiteX8" fmla="*/ 4158343 w 7803242"/>
              <a:gd name="connsiteY8" fmla="*/ 2137228 h 2162628"/>
              <a:gd name="connsiteX9" fmla="*/ 4865914 w 7803242"/>
              <a:gd name="connsiteY9" fmla="*/ 1810657 h 2162628"/>
              <a:gd name="connsiteX10" fmla="*/ 5442857 w 7803242"/>
              <a:gd name="connsiteY10" fmla="*/ 2159000 h 2162628"/>
              <a:gd name="connsiteX11" fmla="*/ 6117771 w 7803242"/>
              <a:gd name="connsiteY11" fmla="*/ 1832428 h 2162628"/>
              <a:gd name="connsiteX12" fmla="*/ 6542314 w 7803242"/>
              <a:gd name="connsiteY12" fmla="*/ 1734457 h 2162628"/>
              <a:gd name="connsiteX13" fmla="*/ 6694714 w 7803242"/>
              <a:gd name="connsiteY13" fmla="*/ 1364342 h 2162628"/>
              <a:gd name="connsiteX14" fmla="*/ 6760028 w 7803242"/>
              <a:gd name="connsiteY14" fmla="*/ 1092200 h 2162628"/>
              <a:gd name="connsiteX15" fmla="*/ 7151914 w 7803242"/>
              <a:gd name="connsiteY15" fmla="*/ 863600 h 2162628"/>
              <a:gd name="connsiteX16" fmla="*/ 7489371 w 7803242"/>
              <a:gd name="connsiteY16" fmla="*/ 656771 h 2162628"/>
              <a:gd name="connsiteX17" fmla="*/ 7315200 w 7803242"/>
              <a:gd name="connsiteY17" fmla="*/ 558800 h 2162628"/>
              <a:gd name="connsiteX18" fmla="*/ 7141028 w 7803242"/>
              <a:gd name="connsiteY18" fmla="*/ 743857 h 2162628"/>
              <a:gd name="connsiteX19" fmla="*/ 7162800 w 7803242"/>
              <a:gd name="connsiteY19" fmla="*/ 547914 h 2162628"/>
              <a:gd name="connsiteX20" fmla="*/ 7336971 w 7803242"/>
              <a:gd name="connsiteY20" fmla="*/ 330200 h 2162628"/>
              <a:gd name="connsiteX21" fmla="*/ 7445828 w 7803242"/>
              <a:gd name="connsiteY21" fmla="*/ 504371 h 2162628"/>
              <a:gd name="connsiteX22" fmla="*/ 7630885 w 7803242"/>
              <a:gd name="connsiteY22" fmla="*/ 558800 h 2162628"/>
              <a:gd name="connsiteX23" fmla="*/ 7783285 w 7803242"/>
              <a:gd name="connsiteY23" fmla="*/ 330200 h 2162628"/>
              <a:gd name="connsiteX24" fmla="*/ 7750628 w 7803242"/>
              <a:gd name="connsiteY24" fmla="*/ 25400 h 2162628"/>
              <a:gd name="connsiteX25" fmla="*/ 7663543 w 7803242"/>
              <a:gd name="connsiteY25" fmla="*/ 264885 h 2162628"/>
              <a:gd name="connsiteX26" fmla="*/ 7630885 w 7803242"/>
              <a:gd name="connsiteY26" fmla="*/ 406400 h 2162628"/>
              <a:gd name="connsiteX27" fmla="*/ 7489371 w 7803242"/>
              <a:gd name="connsiteY27" fmla="*/ 395514 h 2162628"/>
              <a:gd name="connsiteX28" fmla="*/ 7576457 w 7803242"/>
              <a:gd name="connsiteY28" fmla="*/ 177800 h 2162628"/>
              <a:gd name="connsiteX29" fmla="*/ 7434943 w 7803242"/>
              <a:gd name="connsiteY29" fmla="*/ 14514 h 2162628"/>
              <a:gd name="connsiteX30" fmla="*/ 7260771 w 7803242"/>
              <a:gd name="connsiteY30" fmla="*/ 264885 h 2162628"/>
              <a:gd name="connsiteX31" fmla="*/ 7434943 w 7803242"/>
              <a:gd name="connsiteY31" fmla="*/ 264885 h 2162628"/>
              <a:gd name="connsiteX32" fmla="*/ 7434943 w 7803242"/>
              <a:gd name="connsiteY32" fmla="*/ 264885 h 216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03242" h="2162628">
                <a:moveTo>
                  <a:pt x="0" y="1984828"/>
                </a:moveTo>
                <a:cubicBezTo>
                  <a:pt x="67128" y="1869621"/>
                  <a:pt x="134257" y="1754414"/>
                  <a:pt x="272143" y="1778000"/>
                </a:cubicBezTo>
                <a:cubicBezTo>
                  <a:pt x="410029" y="1801586"/>
                  <a:pt x="649514" y="2113642"/>
                  <a:pt x="827314" y="2126342"/>
                </a:cubicBezTo>
                <a:cubicBezTo>
                  <a:pt x="1005114" y="2139042"/>
                  <a:pt x="1170215" y="1854200"/>
                  <a:pt x="1338943" y="1854200"/>
                </a:cubicBezTo>
                <a:cubicBezTo>
                  <a:pt x="1507671" y="1854200"/>
                  <a:pt x="1660071" y="2129971"/>
                  <a:pt x="1839685" y="2126342"/>
                </a:cubicBezTo>
                <a:cubicBezTo>
                  <a:pt x="2019299" y="2122713"/>
                  <a:pt x="2227942" y="1832428"/>
                  <a:pt x="2416628" y="1832428"/>
                </a:cubicBezTo>
                <a:cubicBezTo>
                  <a:pt x="2605314" y="1832428"/>
                  <a:pt x="2781300" y="2122713"/>
                  <a:pt x="2971800" y="2126342"/>
                </a:cubicBezTo>
                <a:cubicBezTo>
                  <a:pt x="3162300" y="2129971"/>
                  <a:pt x="3361871" y="1852386"/>
                  <a:pt x="3559628" y="1854200"/>
                </a:cubicBezTo>
                <a:cubicBezTo>
                  <a:pt x="3757385" y="1856014"/>
                  <a:pt x="3940629" y="2144485"/>
                  <a:pt x="4158343" y="2137228"/>
                </a:cubicBezTo>
                <a:cubicBezTo>
                  <a:pt x="4376057" y="2129971"/>
                  <a:pt x="4651828" y="1807028"/>
                  <a:pt x="4865914" y="1810657"/>
                </a:cubicBezTo>
                <a:cubicBezTo>
                  <a:pt x="5080000" y="1814286"/>
                  <a:pt x="5234214" y="2155372"/>
                  <a:pt x="5442857" y="2159000"/>
                </a:cubicBezTo>
                <a:cubicBezTo>
                  <a:pt x="5651500" y="2162628"/>
                  <a:pt x="5934528" y="1903185"/>
                  <a:pt x="6117771" y="1832428"/>
                </a:cubicBezTo>
                <a:cubicBezTo>
                  <a:pt x="6301014" y="1761671"/>
                  <a:pt x="6446157" y="1812471"/>
                  <a:pt x="6542314" y="1734457"/>
                </a:cubicBezTo>
                <a:cubicBezTo>
                  <a:pt x="6638471" y="1656443"/>
                  <a:pt x="6658428" y="1471385"/>
                  <a:pt x="6694714" y="1364342"/>
                </a:cubicBezTo>
                <a:cubicBezTo>
                  <a:pt x="6731000" y="1257299"/>
                  <a:pt x="6683828" y="1175657"/>
                  <a:pt x="6760028" y="1092200"/>
                </a:cubicBezTo>
                <a:cubicBezTo>
                  <a:pt x="6836228" y="1008743"/>
                  <a:pt x="7030357" y="936171"/>
                  <a:pt x="7151914" y="863600"/>
                </a:cubicBezTo>
                <a:cubicBezTo>
                  <a:pt x="7273471" y="791029"/>
                  <a:pt x="7462157" y="707571"/>
                  <a:pt x="7489371" y="656771"/>
                </a:cubicBezTo>
                <a:cubicBezTo>
                  <a:pt x="7516585" y="605971"/>
                  <a:pt x="7373257" y="544286"/>
                  <a:pt x="7315200" y="558800"/>
                </a:cubicBezTo>
                <a:cubicBezTo>
                  <a:pt x="7257143" y="573314"/>
                  <a:pt x="7166428" y="745671"/>
                  <a:pt x="7141028" y="743857"/>
                </a:cubicBezTo>
                <a:cubicBezTo>
                  <a:pt x="7115628" y="742043"/>
                  <a:pt x="7130143" y="616857"/>
                  <a:pt x="7162800" y="547914"/>
                </a:cubicBezTo>
                <a:cubicBezTo>
                  <a:pt x="7195457" y="478971"/>
                  <a:pt x="7289800" y="337457"/>
                  <a:pt x="7336971" y="330200"/>
                </a:cubicBezTo>
                <a:cubicBezTo>
                  <a:pt x="7384142" y="322943"/>
                  <a:pt x="7396842" y="466271"/>
                  <a:pt x="7445828" y="504371"/>
                </a:cubicBezTo>
                <a:cubicBezTo>
                  <a:pt x="7494814" y="542471"/>
                  <a:pt x="7574642" y="587828"/>
                  <a:pt x="7630885" y="558800"/>
                </a:cubicBezTo>
                <a:cubicBezTo>
                  <a:pt x="7687128" y="529772"/>
                  <a:pt x="7763328" y="419100"/>
                  <a:pt x="7783285" y="330200"/>
                </a:cubicBezTo>
                <a:cubicBezTo>
                  <a:pt x="7803242" y="241300"/>
                  <a:pt x="7770585" y="36286"/>
                  <a:pt x="7750628" y="25400"/>
                </a:cubicBezTo>
                <a:cubicBezTo>
                  <a:pt x="7730671" y="14514"/>
                  <a:pt x="7683500" y="201385"/>
                  <a:pt x="7663543" y="264885"/>
                </a:cubicBezTo>
                <a:cubicBezTo>
                  <a:pt x="7643586" y="328385"/>
                  <a:pt x="7659914" y="384629"/>
                  <a:pt x="7630885" y="406400"/>
                </a:cubicBezTo>
                <a:cubicBezTo>
                  <a:pt x="7601856" y="428172"/>
                  <a:pt x="7498442" y="433614"/>
                  <a:pt x="7489371" y="395514"/>
                </a:cubicBezTo>
                <a:cubicBezTo>
                  <a:pt x="7480300" y="357414"/>
                  <a:pt x="7585528" y="241300"/>
                  <a:pt x="7576457" y="177800"/>
                </a:cubicBezTo>
                <a:cubicBezTo>
                  <a:pt x="7567386" y="114300"/>
                  <a:pt x="7487557" y="0"/>
                  <a:pt x="7434943" y="14514"/>
                </a:cubicBezTo>
                <a:cubicBezTo>
                  <a:pt x="7382329" y="29028"/>
                  <a:pt x="7260771" y="223157"/>
                  <a:pt x="7260771" y="264885"/>
                </a:cubicBezTo>
                <a:cubicBezTo>
                  <a:pt x="7260771" y="306613"/>
                  <a:pt x="7434943" y="264885"/>
                  <a:pt x="7434943" y="264885"/>
                </a:cubicBezTo>
                <a:lnTo>
                  <a:pt x="7434943" y="26488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33400" y="2137229"/>
            <a:ext cx="7081156" cy="2177142"/>
          </a:xfrm>
          <a:custGeom>
            <a:avLst/>
            <a:gdLst>
              <a:gd name="connsiteX0" fmla="*/ 0 w 7081156"/>
              <a:gd name="connsiteY0" fmla="*/ 1857828 h 2177142"/>
              <a:gd name="connsiteX1" fmla="*/ 293914 w 7081156"/>
              <a:gd name="connsiteY1" fmla="*/ 2151743 h 2177142"/>
              <a:gd name="connsiteX2" fmla="*/ 914400 w 7081156"/>
              <a:gd name="connsiteY2" fmla="*/ 1803400 h 2177142"/>
              <a:gd name="connsiteX3" fmla="*/ 1360714 w 7081156"/>
              <a:gd name="connsiteY3" fmla="*/ 2151743 h 2177142"/>
              <a:gd name="connsiteX4" fmla="*/ 1926771 w 7081156"/>
              <a:gd name="connsiteY4" fmla="*/ 1836057 h 2177142"/>
              <a:gd name="connsiteX5" fmla="*/ 2449285 w 7081156"/>
              <a:gd name="connsiteY5" fmla="*/ 2162628 h 2177142"/>
              <a:gd name="connsiteX6" fmla="*/ 3015342 w 7081156"/>
              <a:gd name="connsiteY6" fmla="*/ 1857828 h 2177142"/>
              <a:gd name="connsiteX7" fmla="*/ 3646714 w 7081156"/>
              <a:gd name="connsiteY7" fmla="*/ 2173514 h 2177142"/>
              <a:gd name="connsiteX8" fmla="*/ 4278085 w 7081156"/>
              <a:gd name="connsiteY8" fmla="*/ 1836057 h 2177142"/>
              <a:gd name="connsiteX9" fmla="*/ 4865914 w 7081156"/>
              <a:gd name="connsiteY9" fmla="*/ 2162628 h 2177142"/>
              <a:gd name="connsiteX10" fmla="*/ 5497285 w 7081156"/>
              <a:gd name="connsiteY10" fmla="*/ 1814285 h 2177142"/>
              <a:gd name="connsiteX11" fmla="*/ 6074228 w 7081156"/>
              <a:gd name="connsiteY11" fmla="*/ 2064657 h 2177142"/>
              <a:gd name="connsiteX12" fmla="*/ 6379028 w 7081156"/>
              <a:gd name="connsiteY12" fmla="*/ 1988457 h 2177142"/>
              <a:gd name="connsiteX13" fmla="*/ 6444342 w 7081156"/>
              <a:gd name="connsiteY13" fmla="*/ 1585685 h 2177142"/>
              <a:gd name="connsiteX14" fmla="*/ 6934200 w 7081156"/>
              <a:gd name="connsiteY14" fmla="*/ 1204685 h 2177142"/>
              <a:gd name="connsiteX15" fmla="*/ 6803571 w 7081156"/>
              <a:gd name="connsiteY15" fmla="*/ 823685 h 2177142"/>
              <a:gd name="connsiteX16" fmla="*/ 6683828 w 7081156"/>
              <a:gd name="connsiteY16" fmla="*/ 431800 h 2177142"/>
              <a:gd name="connsiteX17" fmla="*/ 6770914 w 7081156"/>
              <a:gd name="connsiteY17" fmla="*/ 203200 h 2177142"/>
              <a:gd name="connsiteX18" fmla="*/ 6999514 w 7081156"/>
              <a:gd name="connsiteY18" fmla="*/ 7257 h 2177142"/>
              <a:gd name="connsiteX19" fmla="*/ 7010400 w 7081156"/>
              <a:gd name="connsiteY19" fmla="*/ 246743 h 2177142"/>
              <a:gd name="connsiteX20" fmla="*/ 6792685 w 7081156"/>
              <a:gd name="connsiteY20" fmla="*/ 344714 h 2177142"/>
              <a:gd name="connsiteX21" fmla="*/ 6596742 w 7081156"/>
              <a:gd name="connsiteY21" fmla="*/ 769257 h 2177142"/>
              <a:gd name="connsiteX22" fmla="*/ 6770914 w 7081156"/>
              <a:gd name="connsiteY22" fmla="*/ 812800 h 2177142"/>
              <a:gd name="connsiteX23" fmla="*/ 6966857 w 7081156"/>
              <a:gd name="connsiteY23" fmla="*/ 562428 h 2177142"/>
              <a:gd name="connsiteX24" fmla="*/ 6781800 w 7081156"/>
              <a:gd name="connsiteY24" fmla="*/ 366485 h 2177142"/>
              <a:gd name="connsiteX25" fmla="*/ 6901542 w 7081156"/>
              <a:gd name="connsiteY25" fmla="*/ 148771 h 2177142"/>
              <a:gd name="connsiteX26" fmla="*/ 7064828 w 7081156"/>
              <a:gd name="connsiteY26" fmla="*/ 388257 h 2177142"/>
              <a:gd name="connsiteX27" fmla="*/ 6803571 w 7081156"/>
              <a:gd name="connsiteY27" fmla="*/ 584200 h 217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81156" h="2177142">
                <a:moveTo>
                  <a:pt x="0" y="1857828"/>
                </a:moveTo>
                <a:cubicBezTo>
                  <a:pt x="70757" y="2009321"/>
                  <a:pt x="141514" y="2160814"/>
                  <a:pt x="293914" y="2151743"/>
                </a:cubicBezTo>
                <a:cubicBezTo>
                  <a:pt x="446314" y="2142672"/>
                  <a:pt x="736600" y="1803400"/>
                  <a:pt x="914400" y="1803400"/>
                </a:cubicBezTo>
                <a:cubicBezTo>
                  <a:pt x="1092200" y="1803400"/>
                  <a:pt x="1191986" y="2146300"/>
                  <a:pt x="1360714" y="2151743"/>
                </a:cubicBezTo>
                <a:cubicBezTo>
                  <a:pt x="1529442" y="2157186"/>
                  <a:pt x="1745343" y="1834243"/>
                  <a:pt x="1926771" y="1836057"/>
                </a:cubicBezTo>
                <a:cubicBezTo>
                  <a:pt x="2108199" y="1837871"/>
                  <a:pt x="2267857" y="2159000"/>
                  <a:pt x="2449285" y="2162628"/>
                </a:cubicBezTo>
                <a:cubicBezTo>
                  <a:pt x="2630713" y="2166256"/>
                  <a:pt x="2815771" y="1856014"/>
                  <a:pt x="3015342" y="1857828"/>
                </a:cubicBezTo>
                <a:cubicBezTo>
                  <a:pt x="3214913" y="1859642"/>
                  <a:pt x="3436257" y="2177142"/>
                  <a:pt x="3646714" y="2173514"/>
                </a:cubicBezTo>
                <a:cubicBezTo>
                  <a:pt x="3857171" y="2169886"/>
                  <a:pt x="4074885" y="1837871"/>
                  <a:pt x="4278085" y="1836057"/>
                </a:cubicBezTo>
                <a:cubicBezTo>
                  <a:pt x="4481285" y="1834243"/>
                  <a:pt x="4662714" y="2166257"/>
                  <a:pt x="4865914" y="2162628"/>
                </a:cubicBezTo>
                <a:cubicBezTo>
                  <a:pt x="5069114" y="2158999"/>
                  <a:pt x="5295899" y="1830614"/>
                  <a:pt x="5497285" y="1814285"/>
                </a:cubicBezTo>
                <a:cubicBezTo>
                  <a:pt x="5698671" y="1797956"/>
                  <a:pt x="5927271" y="2035628"/>
                  <a:pt x="6074228" y="2064657"/>
                </a:cubicBezTo>
                <a:cubicBezTo>
                  <a:pt x="6221185" y="2093686"/>
                  <a:pt x="6317342" y="2068286"/>
                  <a:pt x="6379028" y="1988457"/>
                </a:cubicBezTo>
                <a:cubicBezTo>
                  <a:pt x="6440714" y="1908628"/>
                  <a:pt x="6351813" y="1716314"/>
                  <a:pt x="6444342" y="1585685"/>
                </a:cubicBezTo>
                <a:cubicBezTo>
                  <a:pt x="6536871" y="1455056"/>
                  <a:pt x="6874329" y="1331685"/>
                  <a:pt x="6934200" y="1204685"/>
                </a:cubicBezTo>
                <a:cubicBezTo>
                  <a:pt x="6994071" y="1077685"/>
                  <a:pt x="6845300" y="952499"/>
                  <a:pt x="6803571" y="823685"/>
                </a:cubicBezTo>
                <a:cubicBezTo>
                  <a:pt x="6761842" y="694871"/>
                  <a:pt x="6689271" y="535214"/>
                  <a:pt x="6683828" y="431800"/>
                </a:cubicBezTo>
                <a:cubicBezTo>
                  <a:pt x="6678385" y="328386"/>
                  <a:pt x="6718300" y="273957"/>
                  <a:pt x="6770914" y="203200"/>
                </a:cubicBezTo>
                <a:cubicBezTo>
                  <a:pt x="6823528" y="132443"/>
                  <a:pt x="6959600" y="0"/>
                  <a:pt x="6999514" y="7257"/>
                </a:cubicBezTo>
                <a:cubicBezTo>
                  <a:pt x="7039428" y="14514"/>
                  <a:pt x="7044871" y="190500"/>
                  <a:pt x="7010400" y="246743"/>
                </a:cubicBezTo>
                <a:cubicBezTo>
                  <a:pt x="6975929" y="302986"/>
                  <a:pt x="6861628" y="257628"/>
                  <a:pt x="6792685" y="344714"/>
                </a:cubicBezTo>
                <a:cubicBezTo>
                  <a:pt x="6723742" y="431800"/>
                  <a:pt x="6600370" y="691243"/>
                  <a:pt x="6596742" y="769257"/>
                </a:cubicBezTo>
                <a:cubicBezTo>
                  <a:pt x="6593114" y="847271"/>
                  <a:pt x="6709228" y="847272"/>
                  <a:pt x="6770914" y="812800"/>
                </a:cubicBezTo>
                <a:cubicBezTo>
                  <a:pt x="6832600" y="778328"/>
                  <a:pt x="6965043" y="636814"/>
                  <a:pt x="6966857" y="562428"/>
                </a:cubicBezTo>
                <a:cubicBezTo>
                  <a:pt x="6968671" y="488042"/>
                  <a:pt x="6792686" y="435428"/>
                  <a:pt x="6781800" y="366485"/>
                </a:cubicBezTo>
                <a:cubicBezTo>
                  <a:pt x="6770914" y="297542"/>
                  <a:pt x="6854371" y="145142"/>
                  <a:pt x="6901542" y="148771"/>
                </a:cubicBezTo>
                <a:cubicBezTo>
                  <a:pt x="6948713" y="152400"/>
                  <a:pt x="7081156" y="315686"/>
                  <a:pt x="7064828" y="388257"/>
                </a:cubicBezTo>
                <a:cubicBezTo>
                  <a:pt x="7048500" y="460828"/>
                  <a:pt x="6926035" y="522514"/>
                  <a:pt x="6803571" y="5842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08370" y="3178629"/>
            <a:ext cx="130629" cy="2068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00257" y="3298369"/>
            <a:ext cx="130629" cy="2068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17228" y="3037114"/>
            <a:ext cx="119743" cy="1306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09114" y="3135085"/>
            <a:ext cx="119743" cy="1306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3 (с границей) 12"/>
          <p:cNvSpPr/>
          <p:nvPr/>
        </p:nvSpPr>
        <p:spPr>
          <a:xfrm>
            <a:off x="1959428" y="5159828"/>
            <a:ext cx="2841172" cy="149134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173"/>
              <a:gd name="adj6" fmla="val -33196"/>
              <a:gd name="adj7" fmla="val -58979"/>
              <a:gd name="adj8" fmla="val -39798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Тяжёлые цепи — две спирально закрученные полипептидные нити, несущие на своих концах глобулярные головки.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4171" y="896035"/>
            <a:ext cx="870857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Миозин — </a:t>
            </a:r>
            <a:r>
              <a:rPr lang="ru-RU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гексaмер</a:t>
            </a: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(две тяжёлые и четыре лёгкие цепи). 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Группа 17"/>
          <p:cNvGrpSpPr/>
          <p:nvPr/>
        </p:nvGrpSpPr>
        <p:grpSpPr>
          <a:xfrm>
            <a:off x="4898570" y="3474910"/>
            <a:ext cx="3799116" cy="2392490"/>
            <a:chOff x="4898570" y="3474910"/>
            <a:chExt cx="3799116" cy="2392490"/>
          </a:xfrm>
        </p:grpSpPr>
        <p:sp>
          <p:nvSpPr>
            <p:cNvPr id="15" name="Выноска 3 (с границей) 14"/>
            <p:cNvSpPr/>
            <p:nvPr/>
          </p:nvSpPr>
          <p:spPr>
            <a:xfrm flipH="1">
              <a:off x="4898570" y="4811485"/>
              <a:ext cx="2841172" cy="1055915"/>
            </a:xfrm>
            <a:prstGeom prst="accentCallout3">
              <a:avLst>
                <a:gd name="adj1" fmla="val 18750"/>
                <a:gd name="adj2" fmla="val -8333"/>
                <a:gd name="adj3" fmla="val -3321"/>
                <a:gd name="adj4" fmla="val -43487"/>
                <a:gd name="adj5" fmla="val -75472"/>
                <a:gd name="adj6" fmla="val -33196"/>
                <a:gd name="adj7" fmla="val -151913"/>
                <a:gd name="adj8" fmla="val 119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 области головок с тяжёлыми цепями ассоциированы лёгкие цепи.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>
              <a:endCxn id="10" idx="5"/>
            </p:cNvCxnSpPr>
            <p:nvPr/>
          </p:nvCxnSpPr>
          <p:spPr>
            <a:xfrm rot="10800000">
              <a:off x="7611756" y="3474910"/>
              <a:ext cx="1085930" cy="56369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Овал 18"/>
          <p:cNvSpPr/>
          <p:nvPr/>
        </p:nvSpPr>
        <p:spPr>
          <a:xfrm>
            <a:off x="7761514" y="2438401"/>
            <a:ext cx="555172" cy="544286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119257" y="2329544"/>
            <a:ext cx="326572" cy="544286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23"/>
          <p:cNvGrpSpPr/>
          <p:nvPr/>
        </p:nvGrpSpPr>
        <p:grpSpPr>
          <a:xfrm>
            <a:off x="1730829" y="2612570"/>
            <a:ext cx="5519057" cy="870858"/>
            <a:chOff x="1730829" y="2612570"/>
            <a:chExt cx="5519057" cy="870858"/>
          </a:xfrm>
        </p:grpSpPr>
        <p:sp>
          <p:nvSpPr>
            <p:cNvPr id="21" name="Выноска 3 (с границей) 20"/>
            <p:cNvSpPr/>
            <p:nvPr/>
          </p:nvSpPr>
          <p:spPr>
            <a:xfrm flipH="1">
              <a:off x="1730829" y="3091542"/>
              <a:ext cx="3211284" cy="391886"/>
            </a:xfrm>
            <a:prstGeom prst="accentCallout3">
              <a:avLst>
                <a:gd name="adj1" fmla="val 44523"/>
                <a:gd name="adj2" fmla="val -7950"/>
                <a:gd name="adj3" fmla="val 31100"/>
                <a:gd name="adj4" fmla="val -48334"/>
                <a:gd name="adj5" fmla="val 69832"/>
                <a:gd name="adj6" fmla="val -54592"/>
                <a:gd name="adj7" fmla="val -85704"/>
                <a:gd name="adj8" fmla="val -9346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Области присоединения АТФ.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10800000" flipV="1">
              <a:off x="6479642" y="2612570"/>
              <a:ext cx="770244" cy="59019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Хорда 24"/>
          <p:cNvSpPr/>
          <p:nvPr/>
        </p:nvSpPr>
        <p:spPr>
          <a:xfrm rot="9270432">
            <a:off x="8053361" y="2008085"/>
            <a:ext cx="563832" cy="602765"/>
          </a:xfrm>
          <a:prstGeom prst="chord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Хорда 25"/>
          <p:cNvSpPr/>
          <p:nvPr/>
        </p:nvSpPr>
        <p:spPr>
          <a:xfrm rot="8138322">
            <a:off x="7362215" y="1990843"/>
            <a:ext cx="367770" cy="321844"/>
          </a:xfrm>
          <a:prstGeom prst="chord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26"/>
          <p:cNvGrpSpPr/>
          <p:nvPr/>
        </p:nvGrpSpPr>
        <p:grpSpPr>
          <a:xfrm>
            <a:off x="2013859" y="1665514"/>
            <a:ext cx="5519058" cy="1295400"/>
            <a:chOff x="1730829" y="2188028"/>
            <a:chExt cx="5519058" cy="1295400"/>
          </a:xfrm>
        </p:grpSpPr>
        <p:sp>
          <p:nvSpPr>
            <p:cNvPr id="28" name="Выноска 3 (с границей) 27"/>
            <p:cNvSpPr/>
            <p:nvPr/>
          </p:nvSpPr>
          <p:spPr>
            <a:xfrm flipH="1">
              <a:off x="1730829" y="2819400"/>
              <a:ext cx="3211284" cy="664028"/>
            </a:xfrm>
            <a:prstGeom prst="accentCallout3">
              <a:avLst>
                <a:gd name="adj1" fmla="val 44523"/>
                <a:gd name="adj2" fmla="val -7950"/>
                <a:gd name="adj3" fmla="val -96587"/>
                <a:gd name="adj4" fmla="val -41554"/>
                <a:gd name="adj5" fmla="val -116188"/>
                <a:gd name="adj6" fmla="val -58999"/>
                <a:gd name="adj7" fmla="val -18491"/>
                <a:gd name="adj8" fmla="val -95839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Области присоединяющиеся к </a:t>
              </a:r>
              <a:r>
                <a:rPr lang="ru-RU" dirty="0" err="1" smtClean="0">
                  <a:solidFill>
                    <a:schemeClr val="tx1"/>
                  </a:solidFill>
                </a:rPr>
                <a:t>актиновой</a:t>
              </a:r>
              <a:r>
                <a:rPr lang="ru-RU" dirty="0" smtClean="0">
                  <a:solidFill>
                    <a:schemeClr val="tx1"/>
                  </a:solidFill>
                </a:rPr>
                <a:t> нити.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6237514" y="2188028"/>
              <a:ext cx="1012373" cy="4245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9972" y="3080657"/>
            <a:ext cx="3799114" cy="25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9715" y="3069771"/>
            <a:ext cx="1426029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11294">
            <a:off x="6477000" y="2155371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1" y="2982685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06887" y="2982685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2356757" y="2160814"/>
            <a:ext cx="838200" cy="378822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5600701" y="3488874"/>
            <a:ext cx="838200" cy="25907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5356247" y="2885194"/>
            <a:ext cx="452959" cy="172323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1235" y="4670362"/>
            <a:ext cx="253274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лёгкий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меромиозин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9607" y="5279963"/>
            <a:ext cx="277114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тяжелый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меромиозин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2539195">
            <a:off x="6835426" y="2518407"/>
            <a:ext cx="452959" cy="133139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01750" y="3973678"/>
            <a:ext cx="209679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субфрагмент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S1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93836" y="3407621"/>
            <a:ext cx="209679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субфрагмент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S2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6187" y="1818304"/>
            <a:ext cx="3768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шарнирные участки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9" name="Прямая со стрелкой 18"/>
          <p:cNvCxnSpPr>
            <a:stCxn id="17" idx="3"/>
          </p:cNvCxnSpPr>
          <p:nvPr/>
        </p:nvCxnSpPr>
        <p:spPr>
          <a:xfrm>
            <a:off x="4825167" y="2110692"/>
            <a:ext cx="1314376" cy="784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7" idx="3"/>
          </p:cNvCxnSpPr>
          <p:nvPr/>
        </p:nvCxnSpPr>
        <p:spPr>
          <a:xfrm flipH="1">
            <a:off x="4735286" y="2110692"/>
            <a:ext cx="89881" cy="795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2372" y="4103914"/>
            <a:ext cx="3799114" cy="25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42115" y="4093028"/>
            <a:ext cx="1426029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11294">
            <a:off x="6629400" y="3178628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24401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51734">
            <a:off x="6357258" y="3069771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59287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22" grpId="0" animBg="1"/>
      <p:bldP spid="22" grpId="1" animBg="1"/>
      <p:bldP spid="22" grpId="2" animBg="1"/>
      <p:bldP spid="22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2372" y="4103914"/>
            <a:ext cx="3799114" cy="25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/>
          <p:cNvGrpSpPr/>
          <p:nvPr/>
        </p:nvGrpSpPr>
        <p:grpSpPr>
          <a:xfrm>
            <a:off x="4942115" y="3178628"/>
            <a:ext cx="2166256" cy="1251857"/>
            <a:chOff x="4942115" y="3178628"/>
            <a:chExt cx="2166256" cy="125185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942115" y="4093028"/>
              <a:ext cx="1426029" cy="261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2011294">
              <a:off x="6629400" y="3178628"/>
              <a:ext cx="478971" cy="12300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259287" y="4005942"/>
              <a:ext cx="326571" cy="42454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9"/>
          <p:cNvGrpSpPr/>
          <p:nvPr/>
        </p:nvGrpSpPr>
        <p:grpSpPr>
          <a:xfrm rot="19035965">
            <a:off x="4321629" y="2579913"/>
            <a:ext cx="2166256" cy="1251857"/>
            <a:chOff x="4942115" y="3178628"/>
            <a:chExt cx="2166256" cy="125185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942115" y="4093028"/>
              <a:ext cx="1426029" cy="261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2011294">
              <a:off x="6629400" y="3178628"/>
              <a:ext cx="478971" cy="12300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259287" y="4005942"/>
              <a:ext cx="326571" cy="42454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Овал 6"/>
          <p:cNvSpPr/>
          <p:nvPr/>
        </p:nvSpPr>
        <p:spPr>
          <a:xfrm>
            <a:off x="4724401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71744"/>
            <a:ext cx="8229600" cy="2911477"/>
          </a:xfrm>
        </p:spPr>
        <p:txBody>
          <a:bodyPr/>
          <a:lstStyle/>
          <a:p>
            <a:r>
              <a:rPr lang="ru-RU" dirty="0" smtClean="0"/>
              <a:t>Одно из характерных свойств всех живых систем начиная от простейших и кончая самыми сложными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ru-RU" dirty="0" smtClean="0"/>
              <a:t>Активное движение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2372" y="4103914"/>
            <a:ext cx="3799114" cy="25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42115" y="4093028"/>
            <a:ext cx="1426029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11294">
            <a:off x="6629400" y="3178628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9035965">
            <a:off x="4704288" y="3634204"/>
            <a:ext cx="1426029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1047259">
            <a:off x="5777551" y="2010312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24401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049762">
            <a:off x="5331236" y="2293340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9035965">
            <a:off x="5814021" y="3027781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1047259">
            <a:off x="6212981" y="3098884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59287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1" grpId="0" animBg="1"/>
      <p:bldP spid="12" grpId="0" animBg="1"/>
      <p:bldP spid="12" grpId="1" animBg="1"/>
      <p:bldP spid="14" grpId="0" animBg="1"/>
      <p:bldP spid="13" grpId="0" animBg="1"/>
      <p:bldP spid="15" grpId="0" animBg="1"/>
      <p:bldP spid="15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2372" y="4103914"/>
            <a:ext cx="3799114" cy="25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42115" y="4093028"/>
            <a:ext cx="1426029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11294">
            <a:off x="6629400" y="3178628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9035965">
            <a:off x="4704288" y="3634204"/>
            <a:ext cx="1426029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1047259">
            <a:off x="5777551" y="2010312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24401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049762">
            <a:off x="5331236" y="2293340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9035965">
            <a:off x="5814021" y="3027781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1047259">
            <a:off x="6212981" y="3098884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59287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1" grpId="0" animBg="1"/>
      <p:bldP spid="12" grpId="0" animBg="1"/>
      <p:bldP spid="12" grpId="1" animBg="1"/>
      <p:bldP spid="14" grpId="0" animBg="1"/>
      <p:bldP spid="13" grpId="0" animBg="1"/>
      <p:bldP spid="15" grpId="0" animBg="1"/>
      <p:bldP spid="15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2372" y="4103914"/>
            <a:ext cx="3799114" cy="25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42115" y="4093028"/>
            <a:ext cx="1426029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11294">
            <a:off x="6629400" y="3178628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9035965">
            <a:off x="4704288" y="3634204"/>
            <a:ext cx="1426029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1047259">
            <a:off x="5777551" y="2010312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24401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049762">
            <a:off x="5331236" y="2293340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9035965">
            <a:off x="5814021" y="3027781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1047259">
            <a:off x="6212981" y="3098884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59287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1" grpId="0" animBg="1"/>
      <p:bldP spid="12" grpId="0" animBg="1"/>
      <p:bldP spid="12" grpId="1" animBg="1"/>
      <p:bldP spid="14" grpId="0" animBg="1"/>
      <p:bldP spid="13" grpId="0" animBg="1"/>
      <p:bldP spid="15" grpId="0" animBg="1"/>
      <p:bldP spid="15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2372" y="4103914"/>
            <a:ext cx="3799114" cy="25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42115" y="4093028"/>
            <a:ext cx="1426029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11294">
            <a:off x="6629400" y="3178628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9035965">
            <a:off x="4704288" y="3634204"/>
            <a:ext cx="1426029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1047259">
            <a:off x="5777551" y="2010312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24401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049762">
            <a:off x="5331236" y="2293340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9035965">
            <a:off x="5814021" y="3027781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1047259">
            <a:off x="6212981" y="3098884"/>
            <a:ext cx="478971" cy="123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59287" y="4005942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1" grpId="0" animBg="1"/>
      <p:bldP spid="12" grpId="0" animBg="1"/>
      <p:bldP spid="12" grpId="1" animBg="1"/>
      <p:bldP spid="14" grpId="0" animBg="1"/>
      <p:bldP spid="13" grpId="0" animBg="1"/>
      <p:bldP spid="15" grpId="0" animBg="1"/>
      <p:bldP spid="15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268" y="0"/>
            <a:ext cx="8229600" cy="1143000"/>
          </a:xfrm>
        </p:spPr>
        <p:txBody>
          <a:bodyPr/>
          <a:lstStyle/>
          <a:p>
            <a:r>
              <a:rPr lang="ru-RU" dirty="0" smtClean="0"/>
              <a:t>Строение </a:t>
            </a:r>
            <a:r>
              <a:rPr lang="ru-RU" dirty="0" err="1" smtClean="0"/>
              <a:t>актиновых</a:t>
            </a:r>
            <a:r>
              <a:rPr lang="ru-RU" dirty="0" smtClean="0"/>
              <a:t> нитей</a:t>
            </a:r>
            <a:endParaRPr lang="ru-RU" dirty="0"/>
          </a:p>
        </p:txBody>
      </p:sp>
      <p:grpSp>
        <p:nvGrpSpPr>
          <p:cNvPr id="3" name="Группа 214"/>
          <p:cNvGrpSpPr/>
          <p:nvPr/>
        </p:nvGrpSpPr>
        <p:grpSpPr>
          <a:xfrm>
            <a:off x="1088832" y="1066799"/>
            <a:ext cx="2498994" cy="1408323"/>
            <a:chOff x="1088832" y="1066799"/>
            <a:chExt cx="2498994" cy="1408323"/>
          </a:xfrm>
        </p:grpSpPr>
        <p:sp>
          <p:nvSpPr>
            <p:cNvPr id="4" name="Овал 3"/>
            <p:cNvSpPr/>
            <p:nvPr/>
          </p:nvSpPr>
          <p:spPr>
            <a:xfrm>
              <a:off x="1178804" y="1156771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485440" y="1232053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871031" y="1221036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697295" y="1066799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088832" y="1463407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274282" y="1516656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560722" y="1516655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431053" y="1263267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143917" y="1848998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340385" y="2089533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803093" y="1781061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199700" y="1483604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771878" y="2146453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144615" y="2254785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508173" y="2056482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398003" y="1748009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631194" y="1342221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14100" y="1241233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378505" y="1516655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618341" y="1637839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917633" y="1871031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48847" y="2254785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246303" y="1968346"/>
              <a:ext cx="209321" cy="2203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99"/>
          <p:cNvGrpSpPr/>
          <p:nvPr/>
        </p:nvGrpSpPr>
        <p:grpSpPr>
          <a:xfrm>
            <a:off x="754654" y="4057879"/>
            <a:ext cx="6665207" cy="488414"/>
            <a:chOff x="688552" y="4068896"/>
            <a:chExt cx="6665207" cy="488414"/>
          </a:xfrm>
        </p:grpSpPr>
        <p:grpSp>
          <p:nvGrpSpPr>
            <p:cNvPr id="54" name="Группа 66"/>
            <p:cNvGrpSpPr/>
            <p:nvPr/>
          </p:nvGrpSpPr>
          <p:grpSpPr>
            <a:xfrm flipV="1">
              <a:off x="712422" y="4092766"/>
              <a:ext cx="6641337" cy="464544"/>
              <a:chOff x="712422" y="4092766"/>
              <a:chExt cx="6641337" cy="464544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12422" y="4116635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956630" y="4151523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153097" y="4160704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1373435" y="4237822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1571738" y="4270871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1815946" y="4305759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1990380" y="4314939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2199700" y="4281890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2409020" y="4270871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631194" y="4239658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838678" y="4193755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3059016" y="4160704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268336" y="4116636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 flipH="1" flipV="1">
                <a:off x="6064784" y="4158866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 flipH="1" flipV="1">
                <a:off x="5842609" y="4193754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 flipH="1" flipV="1">
                <a:off x="5624109" y="4235985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 flipH="1" flipV="1">
                <a:off x="5414788" y="4269036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 flipH="1" flipV="1">
                <a:off x="5216485" y="4291068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 flipH="1" flipV="1">
                <a:off x="4983293" y="4336973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flipH="1" flipV="1">
                <a:off x="4775809" y="4291069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 flipH="1" flipV="1">
                <a:off x="4566489" y="4258020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 flipH="1" flipV="1">
                <a:off x="4357169" y="4247001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 flipH="1" flipV="1">
                <a:off x="4123978" y="4226805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 flipH="1" flipV="1">
                <a:off x="3927511" y="4169885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 flipH="1" flipV="1">
                <a:off x="3707173" y="4136834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 flipH="1" flipV="1">
                <a:off x="3497853" y="4092766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7144438" y="4191917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6903902" y="4160704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6725796" y="4147852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6505460" y="4114801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6274105" y="4125817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5" name="Группа 67"/>
            <p:cNvGrpSpPr/>
            <p:nvPr/>
          </p:nvGrpSpPr>
          <p:grpSpPr>
            <a:xfrm>
              <a:off x="688552" y="4068896"/>
              <a:ext cx="6641337" cy="464544"/>
              <a:chOff x="712422" y="4092766"/>
              <a:chExt cx="6641337" cy="464544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712422" y="4116635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956630" y="4151523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153097" y="4160704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1373435" y="4237822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1571738" y="4270871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815946" y="4305759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1990380" y="4314939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2199700" y="4281890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2409020" y="4270871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2631194" y="4239658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2838678" y="4193755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3059016" y="4160704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3268336" y="4116636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 flipH="1" flipV="1">
                <a:off x="6064784" y="4158866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 flipH="1" flipV="1">
                <a:off x="5842609" y="4193754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 flipH="1" flipV="1">
                <a:off x="5624109" y="4235985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 flipH="1" flipV="1">
                <a:off x="5414788" y="4269036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 flipH="1" flipV="1">
                <a:off x="5216485" y="4291068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 flipH="1" flipV="1">
                <a:off x="4983293" y="4336973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 flipH="1" flipV="1">
                <a:off x="4775809" y="4291069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 flipH="1" flipV="1">
                <a:off x="4566489" y="4258020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 flipH="1" flipV="1">
                <a:off x="4357169" y="4247001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 flipH="1" flipV="1">
                <a:off x="4123978" y="4226805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 flipH="1" flipV="1">
                <a:off x="3927511" y="4169885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 flipH="1" flipV="1">
                <a:off x="3707173" y="4136834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 flipH="1" flipV="1">
                <a:off x="3497853" y="4092766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7144438" y="4191917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6903902" y="4160704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6725796" y="4147852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6505460" y="4114801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6274105" y="4125817"/>
                <a:ext cx="209321" cy="220337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1" name="Полилиния 100"/>
          <p:cNvSpPr/>
          <p:nvPr/>
        </p:nvSpPr>
        <p:spPr>
          <a:xfrm>
            <a:off x="6103345" y="903383"/>
            <a:ext cx="1674563" cy="148728"/>
          </a:xfrm>
          <a:custGeom>
            <a:avLst/>
            <a:gdLst>
              <a:gd name="connsiteX0" fmla="*/ 0 w 1674563"/>
              <a:gd name="connsiteY0" fmla="*/ 0 h 148728"/>
              <a:gd name="connsiteX1" fmla="*/ 88135 w 1674563"/>
              <a:gd name="connsiteY1" fmla="*/ 77118 h 148728"/>
              <a:gd name="connsiteX2" fmla="*/ 385590 w 1674563"/>
              <a:gd name="connsiteY2" fmla="*/ 110169 h 148728"/>
              <a:gd name="connsiteX3" fmla="*/ 936433 w 1674563"/>
              <a:gd name="connsiteY3" fmla="*/ 143219 h 148728"/>
              <a:gd name="connsiteX4" fmla="*/ 1509310 w 1674563"/>
              <a:gd name="connsiteY4" fmla="*/ 77118 h 148728"/>
              <a:gd name="connsiteX5" fmla="*/ 1674563 w 1674563"/>
              <a:gd name="connsiteY5" fmla="*/ 0 h 14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563" h="148728">
                <a:moveTo>
                  <a:pt x="0" y="0"/>
                </a:moveTo>
                <a:cubicBezTo>
                  <a:pt x="11935" y="29378"/>
                  <a:pt x="23870" y="58757"/>
                  <a:pt x="88135" y="77118"/>
                </a:cubicBezTo>
                <a:cubicBezTo>
                  <a:pt x="152400" y="95480"/>
                  <a:pt x="244207" y="99152"/>
                  <a:pt x="385590" y="110169"/>
                </a:cubicBezTo>
                <a:cubicBezTo>
                  <a:pt x="526973" y="121186"/>
                  <a:pt x="749146" y="148728"/>
                  <a:pt x="936433" y="143219"/>
                </a:cubicBezTo>
                <a:cubicBezTo>
                  <a:pt x="1123720" y="137710"/>
                  <a:pt x="1386288" y="100988"/>
                  <a:pt x="1509310" y="77118"/>
                </a:cubicBezTo>
                <a:cubicBezTo>
                  <a:pt x="1632332" y="53248"/>
                  <a:pt x="1653447" y="26624"/>
                  <a:pt x="1674563" y="0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106"/>
          <p:cNvGrpSpPr/>
          <p:nvPr/>
        </p:nvGrpSpPr>
        <p:grpSpPr>
          <a:xfrm>
            <a:off x="5122843" y="1729649"/>
            <a:ext cx="506776" cy="253388"/>
            <a:chOff x="5177928" y="1520328"/>
            <a:chExt cx="506776" cy="253388"/>
          </a:xfrm>
        </p:grpSpPr>
        <p:sp>
          <p:nvSpPr>
            <p:cNvPr id="104" name="Овал 103"/>
            <p:cNvSpPr/>
            <p:nvPr/>
          </p:nvSpPr>
          <p:spPr>
            <a:xfrm>
              <a:off x="5255046" y="1520328"/>
              <a:ext cx="429658" cy="1542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5177928" y="1586429"/>
              <a:ext cx="176270" cy="187287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5365214" y="1630493"/>
              <a:ext cx="88134" cy="9915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213"/>
          <p:cNvGrpSpPr/>
          <p:nvPr/>
        </p:nvGrpSpPr>
        <p:grpSpPr>
          <a:xfrm>
            <a:off x="6828622" y="2476959"/>
            <a:ext cx="1674563" cy="330508"/>
            <a:chOff x="6828622" y="2476959"/>
            <a:chExt cx="1674563" cy="330508"/>
          </a:xfrm>
        </p:grpSpPr>
        <p:sp>
          <p:nvSpPr>
            <p:cNvPr id="103" name="Полилиния 102"/>
            <p:cNvSpPr/>
            <p:nvPr/>
          </p:nvSpPr>
          <p:spPr>
            <a:xfrm>
              <a:off x="6828622" y="2476959"/>
              <a:ext cx="1674563" cy="148728"/>
            </a:xfrm>
            <a:custGeom>
              <a:avLst/>
              <a:gdLst>
                <a:gd name="connsiteX0" fmla="*/ 0 w 1674563"/>
                <a:gd name="connsiteY0" fmla="*/ 0 h 148728"/>
                <a:gd name="connsiteX1" fmla="*/ 88135 w 1674563"/>
                <a:gd name="connsiteY1" fmla="*/ 77118 h 148728"/>
                <a:gd name="connsiteX2" fmla="*/ 385590 w 1674563"/>
                <a:gd name="connsiteY2" fmla="*/ 110169 h 148728"/>
                <a:gd name="connsiteX3" fmla="*/ 936433 w 1674563"/>
                <a:gd name="connsiteY3" fmla="*/ 143219 h 148728"/>
                <a:gd name="connsiteX4" fmla="*/ 1509310 w 1674563"/>
                <a:gd name="connsiteY4" fmla="*/ 77118 h 148728"/>
                <a:gd name="connsiteX5" fmla="*/ 1674563 w 1674563"/>
                <a:gd name="connsiteY5" fmla="*/ 0 h 14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563" h="148728">
                  <a:moveTo>
                    <a:pt x="0" y="0"/>
                  </a:moveTo>
                  <a:cubicBezTo>
                    <a:pt x="11935" y="29378"/>
                    <a:pt x="23870" y="58757"/>
                    <a:pt x="88135" y="77118"/>
                  </a:cubicBezTo>
                  <a:cubicBezTo>
                    <a:pt x="152400" y="95480"/>
                    <a:pt x="244207" y="99152"/>
                    <a:pt x="385590" y="110169"/>
                  </a:cubicBezTo>
                  <a:cubicBezTo>
                    <a:pt x="526973" y="121186"/>
                    <a:pt x="749146" y="148728"/>
                    <a:pt x="936433" y="143219"/>
                  </a:cubicBezTo>
                  <a:cubicBezTo>
                    <a:pt x="1123720" y="137710"/>
                    <a:pt x="1386288" y="100988"/>
                    <a:pt x="1509310" y="77118"/>
                  </a:cubicBezTo>
                  <a:cubicBezTo>
                    <a:pt x="1632332" y="53248"/>
                    <a:pt x="1653447" y="26624"/>
                    <a:pt x="1674563" y="0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107"/>
            <p:cNvGrpSpPr/>
            <p:nvPr/>
          </p:nvGrpSpPr>
          <p:grpSpPr>
            <a:xfrm>
              <a:off x="7082009" y="2543062"/>
              <a:ext cx="484742" cy="264405"/>
              <a:chOff x="5177928" y="1509311"/>
              <a:chExt cx="484742" cy="264405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5233012" y="1509311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212"/>
          <p:cNvGrpSpPr/>
          <p:nvPr/>
        </p:nvGrpSpPr>
        <p:grpSpPr>
          <a:xfrm>
            <a:off x="2058318" y="5574535"/>
            <a:ext cx="6670714" cy="604093"/>
            <a:chOff x="2058318" y="5574535"/>
            <a:chExt cx="6670714" cy="604093"/>
          </a:xfrm>
        </p:grpSpPr>
        <p:grpSp>
          <p:nvGrpSpPr>
            <p:cNvPr id="60" name="Группа 111"/>
            <p:cNvGrpSpPr/>
            <p:nvPr/>
          </p:nvGrpSpPr>
          <p:grpSpPr>
            <a:xfrm>
              <a:off x="2063825" y="5576371"/>
              <a:ext cx="6665207" cy="488414"/>
              <a:chOff x="688552" y="4068896"/>
              <a:chExt cx="6665207" cy="488414"/>
            </a:xfrm>
          </p:grpSpPr>
          <p:grpSp>
            <p:nvGrpSpPr>
              <p:cNvPr id="61" name="Группа 66"/>
              <p:cNvGrpSpPr/>
              <p:nvPr/>
            </p:nvGrpSpPr>
            <p:grpSpPr>
              <a:xfrm flipV="1">
                <a:off x="712422" y="4092766"/>
                <a:ext cx="6641337" cy="464544"/>
                <a:chOff x="712422" y="4092766"/>
                <a:chExt cx="6641337" cy="464544"/>
              </a:xfrm>
            </p:grpSpPr>
            <p:sp>
              <p:nvSpPr>
                <p:cNvPr id="146" name="Овал 145"/>
                <p:cNvSpPr/>
                <p:nvPr/>
              </p:nvSpPr>
              <p:spPr>
                <a:xfrm>
                  <a:off x="712422" y="4116635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Овал 146"/>
                <p:cNvSpPr/>
                <p:nvPr/>
              </p:nvSpPr>
              <p:spPr>
                <a:xfrm>
                  <a:off x="956630" y="4151523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Овал 147"/>
                <p:cNvSpPr/>
                <p:nvPr/>
              </p:nvSpPr>
              <p:spPr>
                <a:xfrm>
                  <a:off x="1153097" y="4160704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1373435" y="4237822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1571738" y="4270871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Овал 150"/>
                <p:cNvSpPr/>
                <p:nvPr/>
              </p:nvSpPr>
              <p:spPr>
                <a:xfrm>
                  <a:off x="1815946" y="4305759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Овал 151"/>
                <p:cNvSpPr/>
                <p:nvPr/>
              </p:nvSpPr>
              <p:spPr>
                <a:xfrm>
                  <a:off x="1990380" y="4314939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Овал 152"/>
                <p:cNvSpPr/>
                <p:nvPr/>
              </p:nvSpPr>
              <p:spPr>
                <a:xfrm>
                  <a:off x="2199700" y="4281890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2409020" y="4270871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Овал 154"/>
                <p:cNvSpPr/>
                <p:nvPr/>
              </p:nvSpPr>
              <p:spPr>
                <a:xfrm>
                  <a:off x="2631194" y="4239658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" name="Овал 155"/>
                <p:cNvSpPr/>
                <p:nvPr/>
              </p:nvSpPr>
              <p:spPr>
                <a:xfrm>
                  <a:off x="2838678" y="4193755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3059016" y="4160704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3268336" y="4116636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Овал 158"/>
                <p:cNvSpPr/>
                <p:nvPr/>
              </p:nvSpPr>
              <p:spPr>
                <a:xfrm flipH="1" flipV="1">
                  <a:off x="6064784" y="4158866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" name="Овал 159"/>
                <p:cNvSpPr/>
                <p:nvPr/>
              </p:nvSpPr>
              <p:spPr>
                <a:xfrm flipH="1" flipV="1">
                  <a:off x="5842609" y="4193754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Овал 160"/>
                <p:cNvSpPr/>
                <p:nvPr/>
              </p:nvSpPr>
              <p:spPr>
                <a:xfrm flipH="1" flipV="1">
                  <a:off x="5624109" y="4235985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Овал 161"/>
                <p:cNvSpPr/>
                <p:nvPr/>
              </p:nvSpPr>
              <p:spPr>
                <a:xfrm flipH="1" flipV="1">
                  <a:off x="5414788" y="4269036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Овал 162"/>
                <p:cNvSpPr/>
                <p:nvPr/>
              </p:nvSpPr>
              <p:spPr>
                <a:xfrm flipH="1" flipV="1">
                  <a:off x="5216485" y="4291068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" name="Овал 163"/>
                <p:cNvSpPr/>
                <p:nvPr/>
              </p:nvSpPr>
              <p:spPr>
                <a:xfrm flipH="1" flipV="1">
                  <a:off x="4983293" y="4336973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Овал 164"/>
                <p:cNvSpPr/>
                <p:nvPr/>
              </p:nvSpPr>
              <p:spPr>
                <a:xfrm flipH="1" flipV="1">
                  <a:off x="4775809" y="4291069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" name="Овал 165"/>
                <p:cNvSpPr/>
                <p:nvPr/>
              </p:nvSpPr>
              <p:spPr>
                <a:xfrm flipH="1" flipV="1">
                  <a:off x="4566489" y="4258020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" name="Овал 166"/>
                <p:cNvSpPr/>
                <p:nvPr/>
              </p:nvSpPr>
              <p:spPr>
                <a:xfrm flipH="1" flipV="1">
                  <a:off x="4357169" y="4247001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" name="Овал 167"/>
                <p:cNvSpPr/>
                <p:nvPr/>
              </p:nvSpPr>
              <p:spPr>
                <a:xfrm flipH="1" flipV="1">
                  <a:off x="4123978" y="4226805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" name="Овал 168"/>
                <p:cNvSpPr/>
                <p:nvPr/>
              </p:nvSpPr>
              <p:spPr>
                <a:xfrm flipH="1" flipV="1">
                  <a:off x="3927511" y="4169885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Овал 169"/>
                <p:cNvSpPr/>
                <p:nvPr/>
              </p:nvSpPr>
              <p:spPr>
                <a:xfrm flipH="1" flipV="1">
                  <a:off x="3707173" y="4136834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" name="Овал 170"/>
                <p:cNvSpPr/>
                <p:nvPr/>
              </p:nvSpPr>
              <p:spPr>
                <a:xfrm flipH="1" flipV="1">
                  <a:off x="3497853" y="4092766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" name="Овал 171"/>
                <p:cNvSpPr/>
                <p:nvPr/>
              </p:nvSpPr>
              <p:spPr>
                <a:xfrm>
                  <a:off x="7144438" y="4191917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" name="Овал 172"/>
                <p:cNvSpPr/>
                <p:nvPr/>
              </p:nvSpPr>
              <p:spPr>
                <a:xfrm>
                  <a:off x="6903902" y="4160704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6725796" y="4147852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" name="Овал 174"/>
                <p:cNvSpPr/>
                <p:nvPr/>
              </p:nvSpPr>
              <p:spPr>
                <a:xfrm>
                  <a:off x="6505460" y="4114801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Овал 175"/>
                <p:cNvSpPr/>
                <p:nvPr/>
              </p:nvSpPr>
              <p:spPr>
                <a:xfrm>
                  <a:off x="6274105" y="4125817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7" name="Группа 67"/>
              <p:cNvGrpSpPr/>
              <p:nvPr/>
            </p:nvGrpSpPr>
            <p:grpSpPr>
              <a:xfrm>
                <a:off x="688552" y="4068896"/>
                <a:ext cx="6641337" cy="464544"/>
                <a:chOff x="712422" y="4092766"/>
                <a:chExt cx="6641337" cy="464544"/>
              </a:xfrm>
            </p:grpSpPr>
            <p:sp>
              <p:nvSpPr>
                <p:cNvPr id="115" name="Овал 114"/>
                <p:cNvSpPr/>
                <p:nvPr/>
              </p:nvSpPr>
              <p:spPr>
                <a:xfrm>
                  <a:off x="712422" y="4116635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Овал 115"/>
                <p:cNvSpPr/>
                <p:nvPr/>
              </p:nvSpPr>
              <p:spPr>
                <a:xfrm>
                  <a:off x="956630" y="4151523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Овал 116"/>
                <p:cNvSpPr/>
                <p:nvPr/>
              </p:nvSpPr>
              <p:spPr>
                <a:xfrm>
                  <a:off x="1153097" y="4160704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Овал 117"/>
                <p:cNvSpPr/>
                <p:nvPr/>
              </p:nvSpPr>
              <p:spPr>
                <a:xfrm>
                  <a:off x="1373435" y="4237822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1571738" y="4270871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" name="Овал 119"/>
                <p:cNvSpPr/>
                <p:nvPr/>
              </p:nvSpPr>
              <p:spPr>
                <a:xfrm>
                  <a:off x="1815946" y="4305759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1990380" y="4314939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2199700" y="4281890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Овал 122"/>
                <p:cNvSpPr/>
                <p:nvPr/>
              </p:nvSpPr>
              <p:spPr>
                <a:xfrm>
                  <a:off x="2409020" y="4270871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Овал 123"/>
                <p:cNvSpPr/>
                <p:nvPr/>
              </p:nvSpPr>
              <p:spPr>
                <a:xfrm>
                  <a:off x="2631194" y="4239658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Овал 124"/>
                <p:cNvSpPr/>
                <p:nvPr/>
              </p:nvSpPr>
              <p:spPr>
                <a:xfrm>
                  <a:off x="2838678" y="4193755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3059016" y="4160704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Овал 126"/>
                <p:cNvSpPr/>
                <p:nvPr/>
              </p:nvSpPr>
              <p:spPr>
                <a:xfrm>
                  <a:off x="3268336" y="4116636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Овал 127"/>
                <p:cNvSpPr/>
                <p:nvPr/>
              </p:nvSpPr>
              <p:spPr>
                <a:xfrm flipH="1" flipV="1">
                  <a:off x="6064784" y="4158866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 flipH="1" flipV="1">
                  <a:off x="5842609" y="4193754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Овал 129"/>
                <p:cNvSpPr/>
                <p:nvPr/>
              </p:nvSpPr>
              <p:spPr>
                <a:xfrm flipH="1" flipV="1">
                  <a:off x="5624109" y="4235985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Овал 130"/>
                <p:cNvSpPr/>
                <p:nvPr/>
              </p:nvSpPr>
              <p:spPr>
                <a:xfrm flipH="1" flipV="1">
                  <a:off x="5414788" y="4269036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Овал 131"/>
                <p:cNvSpPr/>
                <p:nvPr/>
              </p:nvSpPr>
              <p:spPr>
                <a:xfrm flipH="1" flipV="1">
                  <a:off x="5216485" y="4291068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Овал 132"/>
                <p:cNvSpPr/>
                <p:nvPr/>
              </p:nvSpPr>
              <p:spPr>
                <a:xfrm flipH="1" flipV="1">
                  <a:off x="4983293" y="4336973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Овал 133"/>
                <p:cNvSpPr/>
                <p:nvPr/>
              </p:nvSpPr>
              <p:spPr>
                <a:xfrm flipH="1" flipV="1">
                  <a:off x="4775809" y="4291069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Овал 134"/>
                <p:cNvSpPr/>
                <p:nvPr/>
              </p:nvSpPr>
              <p:spPr>
                <a:xfrm flipH="1" flipV="1">
                  <a:off x="4566489" y="4258020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Овал 135"/>
                <p:cNvSpPr/>
                <p:nvPr/>
              </p:nvSpPr>
              <p:spPr>
                <a:xfrm flipH="1" flipV="1">
                  <a:off x="4357169" y="4247001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 flipH="1" flipV="1">
                  <a:off x="4123978" y="4226805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 flipH="1" flipV="1">
                  <a:off x="3927511" y="4169885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Овал 138"/>
                <p:cNvSpPr/>
                <p:nvPr/>
              </p:nvSpPr>
              <p:spPr>
                <a:xfrm flipH="1" flipV="1">
                  <a:off x="3707173" y="4136834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Овал 139"/>
                <p:cNvSpPr/>
                <p:nvPr/>
              </p:nvSpPr>
              <p:spPr>
                <a:xfrm flipH="1" flipV="1">
                  <a:off x="3497853" y="4092766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7144438" y="4191917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Овал 141"/>
                <p:cNvSpPr/>
                <p:nvPr/>
              </p:nvSpPr>
              <p:spPr>
                <a:xfrm>
                  <a:off x="6903902" y="4160704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Овал 142"/>
                <p:cNvSpPr/>
                <p:nvPr/>
              </p:nvSpPr>
              <p:spPr>
                <a:xfrm>
                  <a:off x="6725796" y="4147852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Овал 143"/>
                <p:cNvSpPr/>
                <p:nvPr/>
              </p:nvSpPr>
              <p:spPr>
                <a:xfrm>
                  <a:off x="6505460" y="4114801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Овал 144"/>
                <p:cNvSpPr/>
                <p:nvPr/>
              </p:nvSpPr>
              <p:spPr>
                <a:xfrm>
                  <a:off x="6274105" y="4125817"/>
                  <a:ext cx="209321" cy="220337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77" name="Полилиния 176"/>
            <p:cNvSpPr/>
            <p:nvPr/>
          </p:nvSpPr>
          <p:spPr>
            <a:xfrm>
              <a:off x="2093205" y="5894024"/>
              <a:ext cx="661012" cy="77118"/>
            </a:xfrm>
            <a:custGeom>
              <a:avLst/>
              <a:gdLst>
                <a:gd name="connsiteX0" fmla="*/ 0 w 661012"/>
                <a:gd name="connsiteY0" fmla="*/ 77118 h 77118"/>
                <a:gd name="connsiteX1" fmla="*/ 330506 w 661012"/>
                <a:gd name="connsiteY1" fmla="*/ 66101 h 77118"/>
                <a:gd name="connsiteX2" fmla="*/ 649995 w 661012"/>
                <a:gd name="connsiteY2" fmla="*/ 11017 h 77118"/>
                <a:gd name="connsiteX3" fmla="*/ 649995 w 661012"/>
                <a:gd name="connsiteY3" fmla="*/ 11017 h 77118"/>
                <a:gd name="connsiteX4" fmla="*/ 661012 w 661012"/>
                <a:gd name="connsiteY4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12" h="77118">
                  <a:moveTo>
                    <a:pt x="0" y="77118"/>
                  </a:moveTo>
                  <a:cubicBezTo>
                    <a:pt x="111087" y="77118"/>
                    <a:pt x="222174" y="77118"/>
                    <a:pt x="330506" y="66101"/>
                  </a:cubicBezTo>
                  <a:cubicBezTo>
                    <a:pt x="438839" y="55084"/>
                    <a:pt x="649995" y="11017"/>
                    <a:pt x="649995" y="11017"/>
                  </a:cubicBezTo>
                  <a:lnTo>
                    <a:pt x="649995" y="11017"/>
                  </a:lnTo>
                  <a:lnTo>
                    <a:pt x="661012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3073706" y="5609422"/>
              <a:ext cx="2401677" cy="409460"/>
            </a:xfrm>
            <a:custGeom>
              <a:avLst/>
              <a:gdLst>
                <a:gd name="connsiteX0" fmla="*/ 0 w 2401677"/>
                <a:gd name="connsiteY0" fmla="*/ 130366 h 409460"/>
                <a:gd name="connsiteX1" fmla="*/ 264405 w 2401677"/>
                <a:gd name="connsiteY1" fmla="*/ 20197 h 409460"/>
                <a:gd name="connsiteX2" fmla="*/ 627961 w 2401677"/>
                <a:gd name="connsiteY2" fmla="*/ 42231 h 409460"/>
                <a:gd name="connsiteX3" fmla="*/ 1156771 w 2401677"/>
                <a:gd name="connsiteY3" fmla="*/ 273585 h 409460"/>
                <a:gd name="connsiteX4" fmla="*/ 1729648 w 2401677"/>
                <a:gd name="connsiteY4" fmla="*/ 405788 h 409460"/>
                <a:gd name="connsiteX5" fmla="*/ 2401677 w 2401677"/>
                <a:gd name="connsiteY5" fmla="*/ 295619 h 40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1677" h="409460">
                  <a:moveTo>
                    <a:pt x="0" y="130366"/>
                  </a:moveTo>
                  <a:cubicBezTo>
                    <a:pt x="79872" y="82626"/>
                    <a:pt x="159745" y="34886"/>
                    <a:pt x="264405" y="20197"/>
                  </a:cubicBezTo>
                  <a:cubicBezTo>
                    <a:pt x="369065" y="5508"/>
                    <a:pt x="479233" y="0"/>
                    <a:pt x="627961" y="42231"/>
                  </a:cubicBezTo>
                  <a:cubicBezTo>
                    <a:pt x="776689" y="84462"/>
                    <a:pt x="973157" y="212992"/>
                    <a:pt x="1156771" y="273585"/>
                  </a:cubicBezTo>
                  <a:cubicBezTo>
                    <a:pt x="1340385" y="334178"/>
                    <a:pt x="1522164" y="402116"/>
                    <a:pt x="1729648" y="405788"/>
                  </a:cubicBezTo>
                  <a:cubicBezTo>
                    <a:pt x="1937132" y="409460"/>
                    <a:pt x="2169404" y="352539"/>
                    <a:pt x="2401677" y="295619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5936255" y="5607586"/>
              <a:ext cx="2401677" cy="409460"/>
            </a:xfrm>
            <a:custGeom>
              <a:avLst/>
              <a:gdLst>
                <a:gd name="connsiteX0" fmla="*/ 0 w 2401677"/>
                <a:gd name="connsiteY0" fmla="*/ 130366 h 409460"/>
                <a:gd name="connsiteX1" fmla="*/ 264405 w 2401677"/>
                <a:gd name="connsiteY1" fmla="*/ 20197 h 409460"/>
                <a:gd name="connsiteX2" fmla="*/ 627961 w 2401677"/>
                <a:gd name="connsiteY2" fmla="*/ 42231 h 409460"/>
                <a:gd name="connsiteX3" fmla="*/ 1156771 w 2401677"/>
                <a:gd name="connsiteY3" fmla="*/ 273585 h 409460"/>
                <a:gd name="connsiteX4" fmla="*/ 1729648 w 2401677"/>
                <a:gd name="connsiteY4" fmla="*/ 405788 h 409460"/>
                <a:gd name="connsiteX5" fmla="*/ 2401677 w 2401677"/>
                <a:gd name="connsiteY5" fmla="*/ 295619 h 40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1677" h="409460">
                  <a:moveTo>
                    <a:pt x="0" y="130366"/>
                  </a:moveTo>
                  <a:cubicBezTo>
                    <a:pt x="79872" y="82626"/>
                    <a:pt x="159745" y="34886"/>
                    <a:pt x="264405" y="20197"/>
                  </a:cubicBezTo>
                  <a:cubicBezTo>
                    <a:pt x="369065" y="5508"/>
                    <a:pt x="479233" y="0"/>
                    <a:pt x="627961" y="42231"/>
                  </a:cubicBezTo>
                  <a:cubicBezTo>
                    <a:pt x="776689" y="84462"/>
                    <a:pt x="973157" y="212992"/>
                    <a:pt x="1156771" y="273585"/>
                  </a:cubicBezTo>
                  <a:cubicBezTo>
                    <a:pt x="1340385" y="334178"/>
                    <a:pt x="1522164" y="402116"/>
                    <a:pt x="1729648" y="405788"/>
                  </a:cubicBezTo>
                  <a:cubicBezTo>
                    <a:pt x="1937132" y="409460"/>
                    <a:pt x="2169404" y="352539"/>
                    <a:pt x="2401677" y="295619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2058318" y="5684705"/>
              <a:ext cx="2095041" cy="308471"/>
            </a:xfrm>
            <a:custGeom>
              <a:avLst/>
              <a:gdLst>
                <a:gd name="connsiteX0" fmla="*/ 0 w 2401677"/>
                <a:gd name="connsiteY0" fmla="*/ 130366 h 409460"/>
                <a:gd name="connsiteX1" fmla="*/ 264405 w 2401677"/>
                <a:gd name="connsiteY1" fmla="*/ 20197 h 409460"/>
                <a:gd name="connsiteX2" fmla="*/ 627961 w 2401677"/>
                <a:gd name="connsiteY2" fmla="*/ 42231 h 409460"/>
                <a:gd name="connsiteX3" fmla="*/ 1156771 w 2401677"/>
                <a:gd name="connsiteY3" fmla="*/ 273585 h 409460"/>
                <a:gd name="connsiteX4" fmla="*/ 1729648 w 2401677"/>
                <a:gd name="connsiteY4" fmla="*/ 405788 h 409460"/>
                <a:gd name="connsiteX5" fmla="*/ 2401677 w 2401677"/>
                <a:gd name="connsiteY5" fmla="*/ 295619 h 40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1677" h="409460">
                  <a:moveTo>
                    <a:pt x="0" y="130366"/>
                  </a:moveTo>
                  <a:cubicBezTo>
                    <a:pt x="79872" y="82626"/>
                    <a:pt x="159745" y="34886"/>
                    <a:pt x="264405" y="20197"/>
                  </a:cubicBezTo>
                  <a:cubicBezTo>
                    <a:pt x="369065" y="5508"/>
                    <a:pt x="479233" y="0"/>
                    <a:pt x="627961" y="42231"/>
                  </a:cubicBezTo>
                  <a:cubicBezTo>
                    <a:pt x="776689" y="84462"/>
                    <a:pt x="973157" y="212992"/>
                    <a:pt x="1156771" y="273585"/>
                  </a:cubicBezTo>
                  <a:cubicBezTo>
                    <a:pt x="1340385" y="334178"/>
                    <a:pt x="1522164" y="402116"/>
                    <a:pt x="1729648" y="405788"/>
                  </a:cubicBezTo>
                  <a:cubicBezTo>
                    <a:pt x="1937132" y="409460"/>
                    <a:pt x="2169404" y="352539"/>
                    <a:pt x="2401677" y="295619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4483865" y="5574535"/>
              <a:ext cx="2598145" cy="440675"/>
            </a:xfrm>
            <a:custGeom>
              <a:avLst/>
              <a:gdLst>
                <a:gd name="connsiteX0" fmla="*/ 0 w 2401677"/>
                <a:gd name="connsiteY0" fmla="*/ 130366 h 409460"/>
                <a:gd name="connsiteX1" fmla="*/ 264405 w 2401677"/>
                <a:gd name="connsiteY1" fmla="*/ 20197 h 409460"/>
                <a:gd name="connsiteX2" fmla="*/ 627961 w 2401677"/>
                <a:gd name="connsiteY2" fmla="*/ 42231 h 409460"/>
                <a:gd name="connsiteX3" fmla="*/ 1156771 w 2401677"/>
                <a:gd name="connsiteY3" fmla="*/ 273585 h 409460"/>
                <a:gd name="connsiteX4" fmla="*/ 1729648 w 2401677"/>
                <a:gd name="connsiteY4" fmla="*/ 405788 h 409460"/>
                <a:gd name="connsiteX5" fmla="*/ 2401677 w 2401677"/>
                <a:gd name="connsiteY5" fmla="*/ 295619 h 40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1677" h="409460">
                  <a:moveTo>
                    <a:pt x="0" y="130366"/>
                  </a:moveTo>
                  <a:cubicBezTo>
                    <a:pt x="79872" y="82626"/>
                    <a:pt x="159745" y="34886"/>
                    <a:pt x="264405" y="20197"/>
                  </a:cubicBezTo>
                  <a:cubicBezTo>
                    <a:pt x="369065" y="5508"/>
                    <a:pt x="479233" y="0"/>
                    <a:pt x="627961" y="42231"/>
                  </a:cubicBezTo>
                  <a:cubicBezTo>
                    <a:pt x="776689" y="84462"/>
                    <a:pt x="973157" y="212992"/>
                    <a:pt x="1156771" y="273585"/>
                  </a:cubicBezTo>
                  <a:cubicBezTo>
                    <a:pt x="1340385" y="334178"/>
                    <a:pt x="1522164" y="402116"/>
                    <a:pt x="1729648" y="405788"/>
                  </a:cubicBezTo>
                  <a:cubicBezTo>
                    <a:pt x="1937132" y="409460"/>
                    <a:pt x="2169404" y="352539"/>
                    <a:pt x="2401677" y="295619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7436386" y="5625947"/>
              <a:ext cx="1277956" cy="201976"/>
            </a:xfrm>
            <a:custGeom>
              <a:avLst/>
              <a:gdLst>
                <a:gd name="connsiteX0" fmla="*/ 0 w 1277956"/>
                <a:gd name="connsiteY0" fmla="*/ 69773 h 201976"/>
                <a:gd name="connsiteX1" fmla="*/ 385590 w 1277956"/>
                <a:gd name="connsiteY1" fmla="*/ 3672 h 201976"/>
                <a:gd name="connsiteX2" fmla="*/ 826265 w 1277956"/>
                <a:gd name="connsiteY2" fmla="*/ 91807 h 201976"/>
                <a:gd name="connsiteX3" fmla="*/ 1277956 w 1277956"/>
                <a:gd name="connsiteY3" fmla="*/ 201976 h 20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956" h="201976">
                  <a:moveTo>
                    <a:pt x="0" y="69773"/>
                  </a:moveTo>
                  <a:cubicBezTo>
                    <a:pt x="123939" y="34886"/>
                    <a:pt x="247879" y="0"/>
                    <a:pt x="385590" y="3672"/>
                  </a:cubicBezTo>
                  <a:cubicBezTo>
                    <a:pt x="523301" y="7344"/>
                    <a:pt x="677537" y="58756"/>
                    <a:pt x="826265" y="91807"/>
                  </a:cubicBezTo>
                  <a:cubicBezTo>
                    <a:pt x="974993" y="124858"/>
                    <a:pt x="1126474" y="163417"/>
                    <a:pt x="1277956" y="201976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184"/>
            <p:cNvGrpSpPr/>
            <p:nvPr/>
          </p:nvGrpSpPr>
          <p:grpSpPr>
            <a:xfrm>
              <a:off x="3424410" y="5925240"/>
              <a:ext cx="506776" cy="253388"/>
              <a:chOff x="5177928" y="1520328"/>
              <a:chExt cx="506776" cy="253388"/>
            </a:xfrm>
          </p:grpSpPr>
          <p:sp>
            <p:nvSpPr>
              <p:cNvPr id="186" name="Овал 185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Овал 187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0" name="Группа 188"/>
            <p:cNvGrpSpPr/>
            <p:nvPr/>
          </p:nvGrpSpPr>
          <p:grpSpPr>
            <a:xfrm>
              <a:off x="4856602" y="5925239"/>
              <a:ext cx="506776" cy="253388"/>
              <a:chOff x="5177928" y="1520328"/>
              <a:chExt cx="506776" cy="253388"/>
            </a:xfrm>
          </p:grpSpPr>
          <p:sp>
            <p:nvSpPr>
              <p:cNvPr id="190" name="Овал 189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Овал 190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Овал 191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92"/>
            <p:cNvGrpSpPr/>
            <p:nvPr/>
          </p:nvGrpSpPr>
          <p:grpSpPr>
            <a:xfrm>
              <a:off x="6398964" y="5914222"/>
              <a:ext cx="506776" cy="253388"/>
              <a:chOff x="5177928" y="1520328"/>
              <a:chExt cx="506776" cy="253388"/>
            </a:xfrm>
          </p:grpSpPr>
          <p:sp>
            <p:nvSpPr>
              <p:cNvPr id="194" name="Овал 193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7" name="Группа 196"/>
            <p:cNvGrpSpPr/>
            <p:nvPr/>
          </p:nvGrpSpPr>
          <p:grpSpPr>
            <a:xfrm>
              <a:off x="7941325" y="5881172"/>
              <a:ext cx="506776" cy="253388"/>
              <a:chOff x="5177928" y="1520328"/>
              <a:chExt cx="506776" cy="253388"/>
            </a:xfrm>
          </p:grpSpPr>
          <p:sp>
            <p:nvSpPr>
              <p:cNvPr id="198" name="Овал 197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01" name="TextBox 200"/>
          <p:cNvSpPr txBox="1"/>
          <p:nvPr/>
        </p:nvSpPr>
        <p:spPr>
          <a:xfrm>
            <a:off x="1013552" y="2599982"/>
            <a:ext cx="22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 – </a:t>
            </a:r>
            <a:r>
              <a:rPr lang="ru-RU" dirty="0" smtClean="0"/>
              <a:t>актин мономер</a:t>
            </a:r>
            <a:endParaRPr lang="ru-RU" dirty="0"/>
          </a:p>
        </p:txBody>
      </p:sp>
      <p:sp>
        <p:nvSpPr>
          <p:cNvPr id="202" name="TextBox 201"/>
          <p:cNvSpPr txBox="1"/>
          <p:nvPr/>
        </p:nvSpPr>
        <p:spPr>
          <a:xfrm>
            <a:off x="1066800" y="4548132"/>
            <a:ext cx="22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– </a:t>
            </a:r>
            <a:r>
              <a:rPr lang="ru-RU" dirty="0" smtClean="0"/>
              <a:t>актин полимер</a:t>
            </a:r>
            <a:endParaRPr lang="ru-RU" dirty="0"/>
          </a:p>
        </p:txBody>
      </p:sp>
      <p:sp>
        <p:nvSpPr>
          <p:cNvPr id="203" name="TextBox 202"/>
          <p:cNvSpPr txBox="1"/>
          <p:nvPr/>
        </p:nvSpPr>
        <p:spPr>
          <a:xfrm>
            <a:off x="3424408" y="6288796"/>
            <a:ext cx="357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Функциональная </a:t>
            </a:r>
            <a:r>
              <a:rPr lang="ru-RU" dirty="0" err="1" smtClean="0"/>
              <a:t>актиновая</a:t>
            </a:r>
            <a:r>
              <a:rPr lang="ru-RU" dirty="0" smtClean="0"/>
              <a:t> нить</a:t>
            </a:r>
            <a:endParaRPr lang="ru-RU" dirty="0"/>
          </a:p>
        </p:txBody>
      </p:sp>
      <p:sp>
        <p:nvSpPr>
          <p:cNvPr id="204" name="TextBox 203"/>
          <p:cNvSpPr txBox="1"/>
          <p:nvPr/>
        </p:nvSpPr>
        <p:spPr>
          <a:xfrm>
            <a:off x="5925238" y="1110869"/>
            <a:ext cx="22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тропомиозин</a:t>
            </a:r>
            <a:endParaRPr lang="ru-RU" dirty="0"/>
          </a:p>
        </p:txBody>
      </p:sp>
      <p:sp>
        <p:nvSpPr>
          <p:cNvPr id="205" name="TextBox 204"/>
          <p:cNvSpPr txBox="1"/>
          <p:nvPr/>
        </p:nvSpPr>
        <p:spPr>
          <a:xfrm>
            <a:off x="4790500" y="1948152"/>
            <a:ext cx="113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тропонин</a:t>
            </a:r>
            <a:endParaRPr lang="ru-RU" dirty="0"/>
          </a:p>
        </p:txBody>
      </p:sp>
      <p:sp>
        <p:nvSpPr>
          <p:cNvPr id="206" name="TextBox 205"/>
          <p:cNvSpPr txBox="1"/>
          <p:nvPr/>
        </p:nvSpPr>
        <p:spPr>
          <a:xfrm>
            <a:off x="5627782" y="2862551"/>
            <a:ext cx="351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Комплекс регуляторных белков</a:t>
            </a:r>
            <a:endParaRPr lang="ru-RU" dirty="0"/>
          </a:p>
        </p:txBody>
      </p:sp>
      <p:sp>
        <p:nvSpPr>
          <p:cNvPr id="208" name="Полилиния 207"/>
          <p:cNvSpPr/>
          <p:nvPr/>
        </p:nvSpPr>
        <p:spPr>
          <a:xfrm>
            <a:off x="3060853" y="2533880"/>
            <a:ext cx="585730" cy="1266939"/>
          </a:xfrm>
          <a:custGeom>
            <a:avLst/>
            <a:gdLst>
              <a:gd name="connsiteX0" fmla="*/ 112005 w 585730"/>
              <a:gd name="connsiteY0" fmla="*/ 0 h 1266939"/>
              <a:gd name="connsiteX1" fmla="*/ 78954 w 585730"/>
              <a:gd name="connsiteY1" fmla="*/ 561860 h 1266939"/>
              <a:gd name="connsiteX2" fmla="*/ 585730 w 585730"/>
              <a:gd name="connsiteY2" fmla="*/ 1266939 h 126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730" h="1266939">
                <a:moveTo>
                  <a:pt x="112005" y="0"/>
                </a:moveTo>
                <a:cubicBezTo>
                  <a:pt x="56002" y="175352"/>
                  <a:pt x="0" y="350704"/>
                  <a:pt x="78954" y="561860"/>
                </a:cubicBezTo>
                <a:cubicBezTo>
                  <a:pt x="157908" y="773017"/>
                  <a:pt x="371819" y="1019978"/>
                  <a:pt x="585730" y="1266939"/>
                </a:cubicBezTo>
              </a:path>
            </a:pathLst>
          </a:cu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олилиния 208"/>
          <p:cNvSpPr/>
          <p:nvPr/>
        </p:nvSpPr>
        <p:spPr>
          <a:xfrm>
            <a:off x="4649118" y="4572000"/>
            <a:ext cx="2096877" cy="903383"/>
          </a:xfrm>
          <a:custGeom>
            <a:avLst/>
            <a:gdLst>
              <a:gd name="connsiteX0" fmla="*/ 0 w 2096877"/>
              <a:gd name="connsiteY0" fmla="*/ 0 h 903383"/>
              <a:gd name="connsiteX1" fmla="*/ 947451 w 2096877"/>
              <a:gd name="connsiteY1" fmla="*/ 132202 h 903383"/>
              <a:gd name="connsiteX2" fmla="*/ 1905918 w 2096877"/>
              <a:gd name="connsiteY2" fmla="*/ 352540 h 903383"/>
              <a:gd name="connsiteX3" fmla="*/ 2093205 w 2096877"/>
              <a:gd name="connsiteY3" fmla="*/ 903383 h 90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877" h="903383">
                <a:moveTo>
                  <a:pt x="0" y="0"/>
                </a:moveTo>
                <a:cubicBezTo>
                  <a:pt x="314899" y="36722"/>
                  <a:pt x="629798" y="73445"/>
                  <a:pt x="947451" y="132202"/>
                </a:cubicBezTo>
                <a:cubicBezTo>
                  <a:pt x="1265104" y="190959"/>
                  <a:pt x="1714959" y="224010"/>
                  <a:pt x="1905918" y="352540"/>
                </a:cubicBezTo>
                <a:cubicBezTo>
                  <a:pt x="2096877" y="481070"/>
                  <a:pt x="2095041" y="692226"/>
                  <a:pt x="2093205" y="903383"/>
                </a:cubicBezTo>
              </a:path>
            </a:pathLst>
          </a:cu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олилиния 209"/>
          <p:cNvSpPr/>
          <p:nvPr/>
        </p:nvSpPr>
        <p:spPr>
          <a:xfrm>
            <a:off x="6997547" y="3260993"/>
            <a:ext cx="1204511" cy="2159306"/>
          </a:xfrm>
          <a:custGeom>
            <a:avLst/>
            <a:gdLst>
              <a:gd name="connsiteX0" fmla="*/ 504940 w 1204511"/>
              <a:gd name="connsiteY0" fmla="*/ 0 h 2159306"/>
              <a:gd name="connsiteX1" fmla="*/ 1022733 w 1204511"/>
              <a:gd name="connsiteY1" fmla="*/ 363556 h 2159306"/>
              <a:gd name="connsiteX2" fmla="*/ 1121884 w 1204511"/>
              <a:gd name="connsiteY2" fmla="*/ 1134737 h 2159306"/>
              <a:gd name="connsiteX3" fmla="*/ 526973 w 1204511"/>
              <a:gd name="connsiteY3" fmla="*/ 1410159 h 2159306"/>
              <a:gd name="connsiteX4" fmla="*/ 86299 w 1204511"/>
              <a:gd name="connsiteY4" fmla="*/ 1938968 h 2159306"/>
              <a:gd name="connsiteX5" fmla="*/ 9181 w 1204511"/>
              <a:gd name="connsiteY5" fmla="*/ 2159306 h 21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511" h="2159306">
                <a:moveTo>
                  <a:pt x="504940" y="0"/>
                </a:moveTo>
                <a:cubicBezTo>
                  <a:pt x="712424" y="87216"/>
                  <a:pt x="919909" y="174433"/>
                  <a:pt x="1022733" y="363556"/>
                </a:cubicBezTo>
                <a:cubicBezTo>
                  <a:pt x="1125557" y="552679"/>
                  <a:pt x="1204511" y="960303"/>
                  <a:pt x="1121884" y="1134737"/>
                </a:cubicBezTo>
                <a:cubicBezTo>
                  <a:pt x="1039257" y="1309171"/>
                  <a:pt x="699570" y="1276121"/>
                  <a:pt x="526973" y="1410159"/>
                </a:cubicBezTo>
                <a:cubicBezTo>
                  <a:pt x="354376" y="1544197"/>
                  <a:pt x="172598" y="1814110"/>
                  <a:pt x="86299" y="1938968"/>
                </a:cubicBezTo>
                <a:cubicBezTo>
                  <a:pt x="0" y="2063826"/>
                  <a:pt x="4590" y="2111566"/>
                  <a:pt x="9181" y="2159306"/>
                </a:cubicBezTo>
              </a:path>
            </a:pathLst>
          </a:cu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 210"/>
          <p:cNvSpPr/>
          <p:nvPr/>
        </p:nvSpPr>
        <p:spPr>
          <a:xfrm>
            <a:off x="5894024" y="1812275"/>
            <a:ext cx="1421176" cy="666520"/>
          </a:xfrm>
          <a:custGeom>
            <a:avLst/>
            <a:gdLst>
              <a:gd name="connsiteX0" fmla="*/ 0 w 1421176"/>
              <a:gd name="connsiteY0" fmla="*/ 93643 h 666520"/>
              <a:gd name="connsiteX1" fmla="*/ 462709 w 1421176"/>
              <a:gd name="connsiteY1" fmla="*/ 5508 h 666520"/>
              <a:gd name="connsiteX2" fmla="*/ 1200839 w 1421176"/>
              <a:gd name="connsiteY2" fmla="*/ 126694 h 666520"/>
              <a:gd name="connsiteX3" fmla="*/ 1421176 w 1421176"/>
              <a:gd name="connsiteY3" fmla="*/ 666520 h 66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176" h="666520">
                <a:moveTo>
                  <a:pt x="0" y="93643"/>
                </a:moveTo>
                <a:cubicBezTo>
                  <a:pt x="131284" y="46821"/>
                  <a:pt x="262569" y="0"/>
                  <a:pt x="462709" y="5508"/>
                </a:cubicBezTo>
                <a:cubicBezTo>
                  <a:pt x="662849" y="11016"/>
                  <a:pt x="1041095" y="16525"/>
                  <a:pt x="1200839" y="126694"/>
                </a:cubicBezTo>
                <a:cubicBezTo>
                  <a:pt x="1360584" y="236863"/>
                  <a:pt x="1390880" y="451691"/>
                  <a:pt x="1421176" y="666520"/>
                </a:cubicBezTo>
              </a:path>
            </a:pathLst>
          </a:cu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 211"/>
          <p:cNvSpPr/>
          <p:nvPr/>
        </p:nvSpPr>
        <p:spPr>
          <a:xfrm>
            <a:off x="7645706" y="1090670"/>
            <a:ext cx="387427" cy="1355075"/>
          </a:xfrm>
          <a:custGeom>
            <a:avLst/>
            <a:gdLst>
              <a:gd name="connsiteX0" fmla="*/ 0 w 387427"/>
              <a:gd name="connsiteY0" fmla="*/ 0 h 1355075"/>
              <a:gd name="connsiteX1" fmla="*/ 363557 w 387427"/>
              <a:gd name="connsiteY1" fmla="*/ 319489 h 1355075"/>
              <a:gd name="connsiteX2" fmla="*/ 143219 w 387427"/>
              <a:gd name="connsiteY2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427" h="1355075">
                <a:moveTo>
                  <a:pt x="0" y="0"/>
                </a:moveTo>
                <a:cubicBezTo>
                  <a:pt x="169843" y="46821"/>
                  <a:pt x="339687" y="93643"/>
                  <a:pt x="363557" y="319489"/>
                </a:cubicBezTo>
                <a:cubicBezTo>
                  <a:pt x="387427" y="545335"/>
                  <a:pt x="265323" y="950205"/>
                  <a:pt x="143219" y="1355075"/>
                </a:cubicBezTo>
              </a:path>
            </a:pathLst>
          </a:cu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201" grpId="0"/>
      <p:bldP spid="202" grpId="0"/>
      <p:bldP spid="203" grpId="0"/>
      <p:bldP spid="204" grpId="0"/>
      <p:bldP spid="205" grpId="0"/>
      <p:bldP spid="206" grpId="0"/>
      <p:bldP spid="208" grpId="0" animBg="1"/>
      <p:bldP spid="209" grpId="0" animBg="1"/>
      <p:bldP spid="210" grpId="0" animBg="1"/>
      <p:bldP spid="211" grpId="0" animBg="1"/>
      <p:bldP spid="2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423" y="1408176"/>
            <a:ext cx="8167912" cy="3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49199" y="1099848"/>
            <a:ext cx="2534669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 err="1" smtClean="0"/>
              <a:t>тропомиозин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8273" y="4877191"/>
            <a:ext cx="1742785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G -</a:t>
            </a:r>
            <a:r>
              <a:rPr lang="ru-RU" sz="3200" dirty="0" smtClean="0"/>
              <a:t> актин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4256" y="838591"/>
            <a:ext cx="1866217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 err="1" smtClean="0"/>
              <a:t>тропонин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176667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процессов при  мышечном </a:t>
            </a:r>
            <a:r>
              <a:rPr lang="ru-RU" dirty="0" err="1" smtClean="0"/>
              <a:t>сокрашении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426028"/>
          <a:ext cx="8229600" cy="527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041D3D-7011-440C-B078-884217020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graphicEl>
                                              <a:dgm id="{86041D3D-7011-440C-B078-884217020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graphicEl>
                                              <a:dgm id="{86041D3D-7011-440C-B078-884217020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52A7C6-310E-4601-A1A0-D70EA9E5D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graphicEl>
                                              <a:dgm id="{D552A7C6-310E-4601-A1A0-D70EA9E5D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D552A7C6-310E-4601-A1A0-D70EA9E5D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7D5642-53CF-499E-9219-80FE17641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graphicEl>
                                              <a:dgm id="{447D5642-53CF-499E-9219-80FE17641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graphicEl>
                                              <a:dgm id="{447D5642-53CF-499E-9219-80FE17641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742A18-7DB8-4DAE-9E1C-2DBF8B17E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graphicEl>
                                              <a:dgm id="{72742A18-7DB8-4DAE-9E1C-2DBF8B17E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72742A18-7DB8-4DAE-9E1C-2DBF8B17E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9D1757-6630-47BF-8824-2D8BFD7A5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349D1757-6630-47BF-8824-2D8BFD7A5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graphicEl>
                                              <a:dgm id="{349D1757-6630-47BF-8824-2D8BFD7A5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084405-84D7-4CE4-89DF-D0257F3DC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graphicEl>
                                              <a:dgm id="{C9084405-84D7-4CE4-89DF-D0257F3DC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graphicEl>
                                              <a:dgm id="{C9084405-84D7-4CE4-89DF-D0257F3DC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A77FD-765A-4440-A58B-29F482B6A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42DA77FD-765A-4440-A58B-29F482B6A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>
                                            <p:graphicEl>
                                              <a:dgm id="{42DA77FD-765A-4440-A58B-29F482B6A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D9A8E-72B7-4920-B4F8-46BD6399A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graphicEl>
                                              <a:dgm id="{A66D9A8E-72B7-4920-B4F8-46BD6399A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>
                                            <p:graphicEl>
                                              <a:dgm id="{A66D9A8E-72B7-4920-B4F8-46BD6399A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B9EC5-AA44-4A7F-BEAA-731568D1F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4">
                                            <p:graphicEl>
                                              <a:dgm id="{F93B9EC5-AA44-4A7F-BEAA-731568D1F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">
                                            <p:graphicEl>
                                              <a:dgm id="{F93B9EC5-AA44-4A7F-BEAA-731568D1F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929354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85926"/>
            <a:ext cx="56436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 b="11388"/>
          <a:stretch>
            <a:fillRect/>
          </a:stretch>
        </p:blipFill>
        <p:spPr bwMode="auto">
          <a:xfrm>
            <a:off x="1071538" y="0"/>
            <a:ext cx="718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углом 19"/>
          <p:cNvSpPr/>
          <p:nvPr/>
        </p:nvSpPr>
        <p:spPr>
          <a:xfrm rot="4369347">
            <a:off x="6607629" y="5127170"/>
            <a:ext cx="729343" cy="685800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1177472"/>
            <a:ext cx="9144000" cy="4200071"/>
          </a:xfrm>
          <a:custGeom>
            <a:avLst/>
            <a:gdLst>
              <a:gd name="connsiteX0" fmla="*/ 0 w 8686800"/>
              <a:gd name="connsiteY0" fmla="*/ 205014 h 4481285"/>
              <a:gd name="connsiteX1" fmla="*/ 1447800 w 8686800"/>
              <a:gd name="connsiteY1" fmla="*/ 215899 h 4481285"/>
              <a:gd name="connsiteX2" fmla="*/ 1687286 w 8686800"/>
              <a:gd name="connsiteY2" fmla="*/ 292099 h 4481285"/>
              <a:gd name="connsiteX3" fmla="*/ 1698171 w 8686800"/>
              <a:gd name="connsiteY3" fmla="*/ 488042 h 4481285"/>
              <a:gd name="connsiteX4" fmla="*/ 1687286 w 8686800"/>
              <a:gd name="connsiteY4" fmla="*/ 1511299 h 4481285"/>
              <a:gd name="connsiteX5" fmla="*/ 1676400 w 8686800"/>
              <a:gd name="connsiteY5" fmla="*/ 3829957 h 4481285"/>
              <a:gd name="connsiteX6" fmla="*/ 1763486 w 8686800"/>
              <a:gd name="connsiteY6" fmla="*/ 4254499 h 4481285"/>
              <a:gd name="connsiteX7" fmla="*/ 1970314 w 8686800"/>
              <a:gd name="connsiteY7" fmla="*/ 4265385 h 4481285"/>
              <a:gd name="connsiteX8" fmla="*/ 2035629 w 8686800"/>
              <a:gd name="connsiteY8" fmla="*/ 3764642 h 4481285"/>
              <a:gd name="connsiteX9" fmla="*/ 2068286 w 8686800"/>
              <a:gd name="connsiteY9" fmla="*/ 2501899 h 4481285"/>
              <a:gd name="connsiteX10" fmla="*/ 2090057 w 8686800"/>
              <a:gd name="connsiteY10" fmla="*/ 683985 h 4481285"/>
              <a:gd name="connsiteX11" fmla="*/ 2155371 w 8686800"/>
              <a:gd name="connsiteY11" fmla="*/ 226785 h 4481285"/>
              <a:gd name="connsiteX12" fmla="*/ 2536371 w 8686800"/>
              <a:gd name="connsiteY12" fmla="*/ 194128 h 4481285"/>
              <a:gd name="connsiteX13" fmla="*/ 6901543 w 8686800"/>
              <a:gd name="connsiteY13" fmla="*/ 215899 h 4481285"/>
              <a:gd name="connsiteX14" fmla="*/ 7674429 w 8686800"/>
              <a:gd name="connsiteY14" fmla="*/ 292099 h 4481285"/>
              <a:gd name="connsiteX15" fmla="*/ 7772400 w 8686800"/>
              <a:gd name="connsiteY15" fmla="*/ 466271 h 4481285"/>
              <a:gd name="connsiteX16" fmla="*/ 7761514 w 8686800"/>
              <a:gd name="connsiteY16" fmla="*/ 618671 h 4481285"/>
              <a:gd name="connsiteX17" fmla="*/ 7772400 w 8686800"/>
              <a:gd name="connsiteY17" fmla="*/ 2033814 h 4481285"/>
              <a:gd name="connsiteX18" fmla="*/ 7805057 w 8686800"/>
              <a:gd name="connsiteY18" fmla="*/ 4080328 h 4481285"/>
              <a:gd name="connsiteX19" fmla="*/ 7957457 w 8686800"/>
              <a:gd name="connsiteY19" fmla="*/ 4428671 h 4481285"/>
              <a:gd name="connsiteX20" fmla="*/ 8164286 w 8686800"/>
              <a:gd name="connsiteY20" fmla="*/ 4374242 h 4481285"/>
              <a:gd name="connsiteX21" fmla="*/ 8229600 w 8686800"/>
              <a:gd name="connsiteY21" fmla="*/ 3786414 h 4481285"/>
              <a:gd name="connsiteX22" fmla="*/ 8218714 w 8686800"/>
              <a:gd name="connsiteY22" fmla="*/ 586014 h 4481285"/>
              <a:gd name="connsiteX23" fmla="*/ 8686800 w 8686800"/>
              <a:gd name="connsiteY23" fmla="*/ 270328 h 448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86800" h="4481285">
                <a:moveTo>
                  <a:pt x="0" y="205014"/>
                </a:moveTo>
                <a:lnTo>
                  <a:pt x="1447800" y="215899"/>
                </a:lnTo>
                <a:cubicBezTo>
                  <a:pt x="1729014" y="230413"/>
                  <a:pt x="1645557" y="246742"/>
                  <a:pt x="1687286" y="292099"/>
                </a:cubicBezTo>
                <a:cubicBezTo>
                  <a:pt x="1729015" y="337456"/>
                  <a:pt x="1698171" y="284842"/>
                  <a:pt x="1698171" y="488042"/>
                </a:cubicBezTo>
                <a:cubicBezTo>
                  <a:pt x="1698171" y="691242"/>
                  <a:pt x="1690914" y="954313"/>
                  <a:pt x="1687286" y="1511299"/>
                </a:cubicBezTo>
                <a:cubicBezTo>
                  <a:pt x="1683658" y="2068285"/>
                  <a:pt x="1663700" y="3372757"/>
                  <a:pt x="1676400" y="3829957"/>
                </a:cubicBezTo>
                <a:cubicBezTo>
                  <a:pt x="1689100" y="4287157"/>
                  <a:pt x="1714500" y="4181928"/>
                  <a:pt x="1763486" y="4254499"/>
                </a:cubicBezTo>
                <a:cubicBezTo>
                  <a:pt x="1812472" y="4327070"/>
                  <a:pt x="1924957" y="4347028"/>
                  <a:pt x="1970314" y="4265385"/>
                </a:cubicBezTo>
                <a:cubicBezTo>
                  <a:pt x="2015671" y="4183742"/>
                  <a:pt x="2019300" y="4058556"/>
                  <a:pt x="2035629" y="3764642"/>
                </a:cubicBezTo>
                <a:cubicBezTo>
                  <a:pt x="2051958" y="3470728"/>
                  <a:pt x="2059215" y="3015342"/>
                  <a:pt x="2068286" y="2501899"/>
                </a:cubicBezTo>
                <a:cubicBezTo>
                  <a:pt x="2077357" y="1988456"/>
                  <a:pt x="2075543" y="1063171"/>
                  <a:pt x="2090057" y="683985"/>
                </a:cubicBezTo>
                <a:cubicBezTo>
                  <a:pt x="2104571" y="304799"/>
                  <a:pt x="2080985" y="308428"/>
                  <a:pt x="2155371" y="226785"/>
                </a:cubicBezTo>
                <a:cubicBezTo>
                  <a:pt x="2229757" y="145142"/>
                  <a:pt x="2536371" y="194128"/>
                  <a:pt x="2536371" y="194128"/>
                </a:cubicBezTo>
                <a:lnTo>
                  <a:pt x="6901543" y="215899"/>
                </a:lnTo>
                <a:cubicBezTo>
                  <a:pt x="7757886" y="232228"/>
                  <a:pt x="7529286" y="250370"/>
                  <a:pt x="7674429" y="292099"/>
                </a:cubicBezTo>
                <a:cubicBezTo>
                  <a:pt x="7819572" y="333828"/>
                  <a:pt x="7757886" y="411842"/>
                  <a:pt x="7772400" y="466271"/>
                </a:cubicBezTo>
                <a:cubicBezTo>
                  <a:pt x="7786914" y="520700"/>
                  <a:pt x="7761514" y="357414"/>
                  <a:pt x="7761514" y="618671"/>
                </a:cubicBezTo>
                <a:cubicBezTo>
                  <a:pt x="7761514" y="879928"/>
                  <a:pt x="7765143" y="1456871"/>
                  <a:pt x="7772400" y="2033814"/>
                </a:cubicBezTo>
                <a:cubicBezTo>
                  <a:pt x="7779657" y="2610757"/>
                  <a:pt x="7774214" y="3681185"/>
                  <a:pt x="7805057" y="4080328"/>
                </a:cubicBezTo>
                <a:cubicBezTo>
                  <a:pt x="7835900" y="4479471"/>
                  <a:pt x="7897586" y="4379685"/>
                  <a:pt x="7957457" y="4428671"/>
                </a:cubicBezTo>
                <a:cubicBezTo>
                  <a:pt x="8017328" y="4477657"/>
                  <a:pt x="8118929" y="4481285"/>
                  <a:pt x="8164286" y="4374242"/>
                </a:cubicBezTo>
                <a:cubicBezTo>
                  <a:pt x="8209643" y="4267199"/>
                  <a:pt x="8220529" y="4417785"/>
                  <a:pt x="8229600" y="3786414"/>
                </a:cubicBezTo>
                <a:cubicBezTo>
                  <a:pt x="8238671" y="3155043"/>
                  <a:pt x="8142514" y="1172028"/>
                  <a:pt x="8218714" y="586014"/>
                </a:cubicBezTo>
                <a:cubicBezTo>
                  <a:pt x="8294914" y="0"/>
                  <a:pt x="8490857" y="135164"/>
                  <a:pt x="8686800" y="270328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7999" y="1894114"/>
            <a:ext cx="5061857" cy="31568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07971" y="3418114"/>
            <a:ext cx="3352800" cy="250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97085" y="3766458"/>
            <a:ext cx="3407228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07971" y="4201884"/>
            <a:ext cx="3374572" cy="217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31771" y="4604657"/>
            <a:ext cx="3472543" cy="206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60371" y="3048000"/>
            <a:ext cx="3233056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1514" y="2579915"/>
            <a:ext cx="3407230" cy="195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3113313" y="3037114"/>
            <a:ext cx="620486" cy="566050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Са</a:t>
            </a:r>
            <a:r>
              <a:rPr lang="ru-RU" sz="1100" b="1" baseline="30000" dirty="0" smtClean="0">
                <a:solidFill>
                  <a:schemeClr val="tx1"/>
                </a:solidFill>
              </a:rPr>
              <a:t>2+</a:t>
            </a:r>
            <a:endParaRPr lang="ru-RU" sz="1100" b="1" baseline="30000" dirty="0">
              <a:solidFill>
                <a:schemeClr val="tx1"/>
              </a:solidFill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7336971" y="3396342"/>
            <a:ext cx="620486" cy="566050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Са</a:t>
            </a:r>
            <a:r>
              <a:rPr lang="ru-RU" sz="1100" b="1" baseline="30000" dirty="0" smtClean="0">
                <a:solidFill>
                  <a:schemeClr val="tx1"/>
                </a:solidFill>
              </a:rPr>
              <a:t>2+</a:t>
            </a:r>
            <a:endParaRPr lang="ru-RU" sz="1100" b="1" baseline="30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59427" y="3614057"/>
            <a:ext cx="402772" cy="1415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59427" y="3897086"/>
            <a:ext cx="413658" cy="152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амять с прямым доступом 15"/>
          <p:cNvSpPr/>
          <p:nvPr/>
        </p:nvSpPr>
        <p:spPr>
          <a:xfrm>
            <a:off x="2764971" y="3951515"/>
            <a:ext cx="620485" cy="511628"/>
          </a:xfrm>
          <a:prstGeom prst="flowChartMagneticDru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65714" y="4093029"/>
            <a:ext cx="45719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сопоставление 17"/>
          <p:cNvSpPr/>
          <p:nvPr/>
        </p:nvSpPr>
        <p:spPr>
          <a:xfrm rot="16200000">
            <a:off x="2324099" y="3554186"/>
            <a:ext cx="555171" cy="500743"/>
          </a:xfrm>
          <a:prstGeom prst="flowChartCol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Блок-схема: узел суммирования 18"/>
          <p:cNvSpPr/>
          <p:nvPr/>
        </p:nvSpPr>
        <p:spPr>
          <a:xfrm>
            <a:off x="6814457" y="4876800"/>
            <a:ext cx="555171" cy="500743"/>
          </a:xfrm>
          <a:prstGeom prst="flowChartSummingJunc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60572" y="5105400"/>
            <a:ext cx="9688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АТФ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0771" y="5421085"/>
            <a:ext cx="9688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АДФ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269078"/>
            <a:ext cx="207917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рецепторы </a:t>
            </a:r>
          </a:p>
          <a:p>
            <a:r>
              <a:rPr lang="ru-RU" b="1" dirty="0" err="1" smtClean="0"/>
              <a:t>дигидропиридина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867796"/>
            <a:ext cx="24710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Рецепторы </a:t>
            </a:r>
            <a:r>
              <a:rPr lang="ru-RU" b="1" dirty="0" err="1" smtClean="0"/>
              <a:t>рианодина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12148" y="1470353"/>
            <a:ext cx="36962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саркоплазматический </a:t>
            </a:r>
            <a:r>
              <a:rPr lang="ru-RU" b="1" dirty="0" err="1" smtClean="0"/>
              <a:t>ретикулюм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82092" y="566447"/>
            <a:ext cx="12725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Т-трубочка</a:t>
            </a:r>
            <a:endParaRPr lang="ru-RU" dirty="0"/>
          </a:p>
        </p:txBody>
      </p:sp>
      <p:sp>
        <p:nvSpPr>
          <p:cNvPr id="27" name="8-конечная звезда 26"/>
          <p:cNvSpPr/>
          <p:nvPr/>
        </p:nvSpPr>
        <p:spPr>
          <a:xfrm>
            <a:off x="4615542" y="5976257"/>
            <a:ext cx="620486" cy="566050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Са</a:t>
            </a:r>
            <a:r>
              <a:rPr lang="ru-RU" sz="1100" b="1" baseline="30000" dirty="0" smtClean="0">
                <a:solidFill>
                  <a:schemeClr val="tx1"/>
                </a:solidFill>
              </a:rPr>
              <a:t>2+</a:t>
            </a:r>
            <a:endParaRPr lang="ru-RU" sz="1100" b="1" baseline="30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6211669"/>
            <a:ext cx="271054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Потенциалозависимый</a:t>
            </a:r>
            <a:r>
              <a:rPr lang="ru-RU" b="1" dirty="0" smtClean="0"/>
              <a:t> кальциевый канал</a:t>
            </a: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5312229" y="6063342"/>
            <a:ext cx="337457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4169229" y="6008914"/>
            <a:ext cx="359229" cy="47897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993571" y="6488668"/>
            <a:ext cx="415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Концентрация кальция в цитоплазме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36" name="Прямая со стрелкой 35"/>
          <p:cNvCxnSpPr>
            <a:endCxn id="15" idx="1"/>
          </p:cNvCxnSpPr>
          <p:nvPr/>
        </p:nvCxnSpPr>
        <p:spPr>
          <a:xfrm flipV="1">
            <a:off x="359229" y="3973286"/>
            <a:ext cx="1600198" cy="12627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1355272" y="4784272"/>
            <a:ext cx="1926771" cy="2177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1785259" y="5007428"/>
            <a:ext cx="2024744" cy="435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/>
          <p:cNvSpPr/>
          <p:nvPr/>
        </p:nvSpPr>
        <p:spPr>
          <a:xfrm>
            <a:off x="3617686" y="-10886"/>
            <a:ext cx="5297714" cy="1244601"/>
          </a:xfrm>
          <a:custGeom>
            <a:avLst/>
            <a:gdLst>
              <a:gd name="connsiteX0" fmla="*/ 4611914 w 5297714"/>
              <a:gd name="connsiteY0" fmla="*/ 21772 h 1244601"/>
              <a:gd name="connsiteX1" fmla="*/ 4230914 w 5297714"/>
              <a:gd name="connsiteY1" fmla="*/ 228600 h 1244601"/>
              <a:gd name="connsiteX2" fmla="*/ 3370943 w 5297714"/>
              <a:gd name="connsiteY2" fmla="*/ 598715 h 1244601"/>
              <a:gd name="connsiteX3" fmla="*/ 1030514 w 5297714"/>
              <a:gd name="connsiteY3" fmla="*/ 598715 h 1244601"/>
              <a:gd name="connsiteX4" fmla="*/ 388257 w 5297714"/>
              <a:gd name="connsiteY4" fmla="*/ 805543 h 1244601"/>
              <a:gd name="connsiteX5" fmla="*/ 279400 w 5297714"/>
              <a:gd name="connsiteY5" fmla="*/ 1110343 h 1244601"/>
              <a:gd name="connsiteX6" fmla="*/ 2064657 w 5297714"/>
              <a:gd name="connsiteY6" fmla="*/ 1132115 h 1244601"/>
              <a:gd name="connsiteX7" fmla="*/ 4187371 w 5297714"/>
              <a:gd name="connsiteY7" fmla="*/ 1055915 h 1244601"/>
              <a:gd name="connsiteX8" fmla="*/ 5297714 w 5297714"/>
              <a:gd name="connsiteY8" fmla="*/ 0 h 12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7714" h="1244601">
                <a:moveTo>
                  <a:pt x="4611914" y="21772"/>
                </a:moveTo>
                <a:cubicBezTo>
                  <a:pt x="4524828" y="77107"/>
                  <a:pt x="4437743" y="132443"/>
                  <a:pt x="4230914" y="228600"/>
                </a:cubicBezTo>
                <a:cubicBezTo>
                  <a:pt x="4024085" y="324757"/>
                  <a:pt x="3904343" y="537029"/>
                  <a:pt x="3370943" y="598715"/>
                </a:cubicBezTo>
                <a:cubicBezTo>
                  <a:pt x="2837543" y="660401"/>
                  <a:pt x="1527628" y="564244"/>
                  <a:pt x="1030514" y="598715"/>
                </a:cubicBezTo>
                <a:cubicBezTo>
                  <a:pt x="533400" y="633186"/>
                  <a:pt x="513443" y="720272"/>
                  <a:pt x="388257" y="805543"/>
                </a:cubicBezTo>
                <a:cubicBezTo>
                  <a:pt x="263071" y="890814"/>
                  <a:pt x="0" y="1055914"/>
                  <a:pt x="279400" y="1110343"/>
                </a:cubicBezTo>
                <a:cubicBezTo>
                  <a:pt x="558800" y="1164772"/>
                  <a:pt x="1413329" y="1141186"/>
                  <a:pt x="2064657" y="1132115"/>
                </a:cubicBezTo>
                <a:cubicBezTo>
                  <a:pt x="2715985" y="1123044"/>
                  <a:pt x="3648528" y="1244601"/>
                  <a:pt x="4187371" y="1055915"/>
                </a:cubicBezTo>
                <a:cubicBezTo>
                  <a:pt x="4726214" y="867229"/>
                  <a:pt x="5011964" y="433614"/>
                  <a:pt x="5297714" y="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5965371" y="65314"/>
            <a:ext cx="2634343" cy="772886"/>
          </a:xfrm>
          <a:custGeom>
            <a:avLst/>
            <a:gdLst>
              <a:gd name="connsiteX0" fmla="*/ 2634343 w 2634343"/>
              <a:gd name="connsiteY0" fmla="*/ 0 h 772886"/>
              <a:gd name="connsiteX1" fmla="*/ 1850572 w 2634343"/>
              <a:gd name="connsiteY1" fmla="*/ 576943 h 772886"/>
              <a:gd name="connsiteX2" fmla="*/ 0 w 2634343"/>
              <a:gd name="connsiteY2" fmla="*/ 772886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4343" h="772886">
                <a:moveTo>
                  <a:pt x="2634343" y="0"/>
                </a:moveTo>
                <a:cubicBezTo>
                  <a:pt x="2461986" y="224064"/>
                  <a:pt x="2289629" y="448129"/>
                  <a:pt x="1850572" y="576943"/>
                </a:cubicBezTo>
                <a:cubicBezTo>
                  <a:pt x="1411515" y="705757"/>
                  <a:pt x="705757" y="739321"/>
                  <a:pt x="0" y="772886"/>
                </a:cubicBezTo>
              </a:path>
            </a:pathLst>
          </a:custGeom>
          <a:ln w="79375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702629" y="620486"/>
            <a:ext cx="9688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ПД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4109357" y="1202871"/>
            <a:ext cx="359229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4642757" y="1213759"/>
            <a:ext cx="359229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5252358" y="1213758"/>
            <a:ext cx="359229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5829300" y="1224645"/>
            <a:ext cx="359229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6308271" y="1224644"/>
            <a:ext cx="359229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6809014" y="1224643"/>
            <a:ext cx="359229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7385959" y="1224642"/>
            <a:ext cx="359229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754086" y="772886"/>
            <a:ext cx="9688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ПД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1952172" y="1034143"/>
            <a:ext cx="932542" cy="1872343"/>
          </a:xfrm>
          <a:custGeom>
            <a:avLst/>
            <a:gdLst>
              <a:gd name="connsiteX0" fmla="*/ 932542 w 932542"/>
              <a:gd name="connsiteY0" fmla="*/ 0 h 1872343"/>
              <a:gd name="connsiteX1" fmla="*/ 486228 w 932542"/>
              <a:gd name="connsiteY1" fmla="*/ 43543 h 1872343"/>
              <a:gd name="connsiteX2" fmla="*/ 170542 w 932542"/>
              <a:gd name="connsiteY2" fmla="*/ 163286 h 1872343"/>
              <a:gd name="connsiteX3" fmla="*/ 72571 w 932542"/>
              <a:gd name="connsiteY3" fmla="*/ 489857 h 1872343"/>
              <a:gd name="connsiteX4" fmla="*/ 7257 w 932542"/>
              <a:gd name="connsiteY4" fmla="*/ 1208314 h 1872343"/>
              <a:gd name="connsiteX5" fmla="*/ 29028 w 932542"/>
              <a:gd name="connsiteY5" fmla="*/ 1872343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542" h="1872343">
                <a:moveTo>
                  <a:pt x="932542" y="0"/>
                </a:moveTo>
                <a:cubicBezTo>
                  <a:pt x="772885" y="8164"/>
                  <a:pt x="613228" y="16329"/>
                  <a:pt x="486228" y="43543"/>
                </a:cubicBezTo>
                <a:cubicBezTo>
                  <a:pt x="359228" y="70757"/>
                  <a:pt x="239485" y="88900"/>
                  <a:pt x="170542" y="163286"/>
                </a:cubicBezTo>
                <a:cubicBezTo>
                  <a:pt x="101599" y="237672"/>
                  <a:pt x="99785" y="315686"/>
                  <a:pt x="72571" y="489857"/>
                </a:cubicBezTo>
                <a:cubicBezTo>
                  <a:pt x="45357" y="664028"/>
                  <a:pt x="14514" y="977900"/>
                  <a:pt x="7257" y="1208314"/>
                </a:cubicBezTo>
                <a:cubicBezTo>
                  <a:pt x="0" y="1438728"/>
                  <a:pt x="25400" y="1765300"/>
                  <a:pt x="29028" y="1872343"/>
                </a:cubicBezTo>
              </a:path>
            </a:pathLst>
          </a:custGeom>
          <a:ln w="79375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513115" y="3048000"/>
            <a:ext cx="9688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ПД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3298371" y="3559629"/>
            <a:ext cx="341087" cy="664028"/>
          </a:xfrm>
          <a:custGeom>
            <a:avLst/>
            <a:gdLst>
              <a:gd name="connsiteX0" fmla="*/ 239486 w 341087"/>
              <a:gd name="connsiteY0" fmla="*/ 0 h 664028"/>
              <a:gd name="connsiteX1" fmla="*/ 283029 w 341087"/>
              <a:gd name="connsiteY1" fmla="*/ 304800 h 664028"/>
              <a:gd name="connsiteX2" fmla="*/ 293915 w 341087"/>
              <a:gd name="connsiteY2" fmla="*/ 533400 h 664028"/>
              <a:gd name="connsiteX3" fmla="*/ 0 w 341087"/>
              <a:gd name="connsiteY3" fmla="*/ 664028 h 6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87" h="664028">
                <a:moveTo>
                  <a:pt x="239486" y="0"/>
                </a:moveTo>
                <a:cubicBezTo>
                  <a:pt x="256722" y="107950"/>
                  <a:pt x="273958" y="215900"/>
                  <a:pt x="283029" y="304800"/>
                </a:cubicBezTo>
                <a:cubicBezTo>
                  <a:pt x="292100" y="393700"/>
                  <a:pt x="341087" y="473529"/>
                  <a:pt x="293915" y="533400"/>
                </a:cubicBezTo>
                <a:cubicBezTo>
                  <a:pt x="246744" y="593271"/>
                  <a:pt x="123372" y="628649"/>
                  <a:pt x="0" y="664028"/>
                </a:cubicBezTo>
              </a:path>
            </a:pathLst>
          </a:cu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2510971" y="4234543"/>
            <a:ext cx="1440543" cy="2070100"/>
          </a:xfrm>
          <a:custGeom>
            <a:avLst/>
            <a:gdLst>
              <a:gd name="connsiteX0" fmla="*/ 232229 w 1440543"/>
              <a:gd name="connsiteY0" fmla="*/ 0 h 2070100"/>
              <a:gd name="connsiteX1" fmla="*/ 25400 w 1440543"/>
              <a:gd name="connsiteY1" fmla="*/ 174171 h 2070100"/>
              <a:gd name="connsiteX2" fmla="*/ 79829 w 1440543"/>
              <a:gd name="connsiteY2" fmla="*/ 664028 h 2070100"/>
              <a:gd name="connsiteX3" fmla="*/ 449943 w 1440543"/>
              <a:gd name="connsiteY3" fmla="*/ 1164771 h 2070100"/>
              <a:gd name="connsiteX4" fmla="*/ 482600 w 1440543"/>
              <a:gd name="connsiteY4" fmla="*/ 1589314 h 2070100"/>
              <a:gd name="connsiteX5" fmla="*/ 754743 w 1440543"/>
              <a:gd name="connsiteY5" fmla="*/ 1926771 h 2070100"/>
              <a:gd name="connsiteX6" fmla="*/ 1146629 w 1440543"/>
              <a:gd name="connsiteY6" fmla="*/ 2046514 h 2070100"/>
              <a:gd name="connsiteX7" fmla="*/ 1440543 w 1440543"/>
              <a:gd name="connsiteY7" fmla="*/ 2068286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543" h="2070100">
                <a:moveTo>
                  <a:pt x="232229" y="0"/>
                </a:moveTo>
                <a:cubicBezTo>
                  <a:pt x="141514" y="31750"/>
                  <a:pt x="50800" y="63500"/>
                  <a:pt x="25400" y="174171"/>
                </a:cubicBezTo>
                <a:cubicBezTo>
                  <a:pt x="0" y="284842"/>
                  <a:pt x="9072" y="498928"/>
                  <a:pt x="79829" y="664028"/>
                </a:cubicBezTo>
                <a:cubicBezTo>
                  <a:pt x="150586" y="829128"/>
                  <a:pt x="382815" y="1010557"/>
                  <a:pt x="449943" y="1164771"/>
                </a:cubicBezTo>
                <a:cubicBezTo>
                  <a:pt x="517071" y="1318985"/>
                  <a:pt x="431800" y="1462314"/>
                  <a:pt x="482600" y="1589314"/>
                </a:cubicBezTo>
                <a:cubicBezTo>
                  <a:pt x="533400" y="1716314"/>
                  <a:pt x="644072" y="1850571"/>
                  <a:pt x="754743" y="1926771"/>
                </a:cubicBezTo>
                <a:cubicBezTo>
                  <a:pt x="865414" y="2002971"/>
                  <a:pt x="1032329" y="2022928"/>
                  <a:pt x="1146629" y="2046514"/>
                </a:cubicBezTo>
                <a:cubicBezTo>
                  <a:pt x="1260929" y="2070100"/>
                  <a:pt x="1350736" y="2069193"/>
                  <a:pt x="1440543" y="2068286"/>
                </a:cubicBezTo>
              </a:path>
            </a:pathLst>
          </a:custGeom>
          <a:ln w="79375">
            <a:solidFill>
              <a:srgbClr val="C0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5758543" y="4082143"/>
            <a:ext cx="2084614" cy="2336800"/>
          </a:xfrm>
          <a:custGeom>
            <a:avLst/>
            <a:gdLst>
              <a:gd name="connsiteX0" fmla="*/ 0 w 2084614"/>
              <a:gd name="connsiteY0" fmla="*/ 2188028 h 2336800"/>
              <a:gd name="connsiteX1" fmla="*/ 685800 w 2084614"/>
              <a:gd name="connsiteY1" fmla="*/ 2307771 h 2336800"/>
              <a:gd name="connsiteX2" fmla="*/ 892628 w 2084614"/>
              <a:gd name="connsiteY2" fmla="*/ 2013857 h 2336800"/>
              <a:gd name="connsiteX3" fmla="*/ 1143000 w 2084614"/>
              <a:gd name="connsiteY3" fmla="*/ 1306286 h 2336800"/>
              <a:gd name="connsiteX4" fmla="*/ 1632857 w 2084614"/>
              <a:gd name="connsiteY4" fmla="*/ 794657 h 2336800"/>
              <a:gd name="connsiteX5" fmla="*/ 2024743 w 2084614"/>
              <a:gd name="connsiteY5" fmla="*/ 653143 h 2336800"/>
              <a:gd name="connsiteX6" fmla="*/ 1992086 w 2084614"/>
              <a:gd name="connsiteY6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4614" h="2336800">
                <a:moveTo>
                  <a:pt x="0" y="2188028"/>
                </a:moveTo>
                <a:cubicBezTo>
                  <a:pt x="268514" y="2262414"/>
                  <a:pt x="537029" y="2336800"/>
                  <a:pt x="685800" y="2307771"/>
                </a:cubicBezTo>
                <a:cubicBezTo>
                  <a:pt x="834571" y="2278743"/>
                  <a:pt x="816428" y="2180771"/>
                  <a:pt x="892628" y="2013857"/>
                </a:cubicBezTo>
                <a:cubicBezTo>
                  <a:pt x="968828" y="1846943"/>
                  <a:pt x="1019629" y="1509486"/>
                  <a:pt x="1143000" y="1306286"/>
                </a:cubicBezTo>
                <a:cubicBezTo>
                  <a:pt x="1266371" y="1103086"/>
                  <a:pt x="1485900" y="903514"/>
                  <a:pt x="1632857" y="794657"/>
                </a:cubicBezTo>
                <a:cubicBezTo>
                  <a:pt x="1779814" y="685800"/>
                  <a:pt x="1964872" y="785586"/>
                  <a:pt x="2024743" y="653143"/>
                </a:cubicBezTo>
                <a:cubicBezTo>
                  <a:pt x="2084614" y="520700"/>
                  <a:pt x="2038350" y="260350"/>
                  <a:pt x="1992086" y="0"/>
                </a:cubicBezTo>
              </a:path>
            </a:pathLst>
          </a:custGeom>
          <a:ln w="79375">
            <a:solidFill>
              <a:schemeClr val="accent6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32-конечная звезда 57"/>
          <p:cNvSpPr/>
          <p:nvPr/>
        </p:nvSpPr>
        <p:spPr>
          <a:xfrm>
            <a:off x="4942114" y="0"/>
            <a:ext cx="729343" cy="58782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59" name="32-конечная звезда 58"/>
          <p:cNvSpPr/>
          <p:nvPr/>
        </p:nvSpPr>
        <p:spPr>
          <a:xfrm>
            <a:off x="2764972" y="174171"/>
            <a:ext cx="729343" cy="58782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60" name="32-конечная звезда 59"/>
          <p:cNvSpPr/>
          <p:nvPr/>
        </p:nvSpPr>
        <p:spPr>
          <a:xfrm>
            <a:off x="4310743" y="5225143"/>
            <a:ext cx="729343" cy="58782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61" name="32-конечная звезда 60"/>
          <p:cNvSpPr/>
          <p:nvPr/>
        </p:nvSpPr>
        <p:spPr>
          <a:xfrm>
            <a:off x="2231572" y="2939144"/>
            <a:ext cx="729343" cy="58782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/>
      <p:bldP spid="41" grpId="0" animBg="1"/>
      <p:bldP spid="42" grpId="0" animBg="1"/>
      <p:bldP spid="43" grpId="0"/>
      <p:bldP spid="52" grpId="0"/>
      <p:bldP spid="53" grpId="0" animBg="1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56232" y="1082412"/>
            <a:ext cx="1357322" cy="14287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 -</a:t>
            </a:r>
            <a:r>
              <a:rPr lang="ru-RU" sz="1600" dirty="0" smtClean="0"/>
              <a:t> актин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3213554" y="1082412"/>
            <a:ext cx="1357322" cy="14287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 -</a:t>
            </a:r>
            <a:r>
              <a:rPr lang="ru-RU" sz="1600" dirty="0" smtClean="0"/>
              <a:t> актин</a:t>
            </a:r>
            <a:endParaRPr lang="ru-RU" sz="1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356298" y="825675"/>
            <a:ext cx="734270" cy="256737"/>
            <a:chOff x="6500826" y="1600627"/>
            <a:chExt cx="734270" cy="256737"/>
          </a:xfrm>
        </p:grpSpPr>
        <p:grpSp>
          <p:nvGrpSpPr>
            <p:cNvPr id="7" name="Группа 106"/>
            <p:cNvGrpSpPr/>
            <p:nvPr/>
          </p:nvGrpSpPr>
          <p:grpSpPr>
            <a:xfrm rot="11206622">
              <a:off x="6728320" y="1600627"/>
              <a:ext cx="506776" cy="253388"/>
              <a:chOff x="5177928" y="1520328"/>
              <a:chExt cx="506776" cy="253388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6500826" y="1643050"/>
              <a:ext cx="214314" cy="21431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1963664" y="1090424"/>
            <a:ext cx="457200" cy="365760"/>
          </a:xfrm>
          <a:custGeom>
            <a:avLst/>
            <a:gdLst>
              <a:gd name="connsiteX0" fmla="*/ 347472 w 457200"/>
              <a:gd name="connsiteY0" fmla="*/ 9144 h 365760"/>
              <a:gd name="connsiteX1" fmla="*/ 164592 w 457200"/>
              <a:gd name="connsiteY1" fmla="*/ 100584 h 365760"/>
              <a:gd name="connsiteX2" fmla="*/ 0 w 457200"/>
              <a:gd name="connsiteY2" fmla="*/ 301752 h 365760"/>
              <a:gd name="connsiteX3" fmla="*/ 201168 w 457200"/>
              <a:gd name="connsiteY3" fmla="*/ 365760 h 365760"/>
              <a:gd name="connsiteX4" fmla="*/ 384048 w 457200"/>
              <a:gd name="connsiteY4" fmla="*/ 320040 h 365760"/>
              <a:gd name="connsiteX5" fmla="*/ 457200 w 457200"/>
              <a:gd name="connsiteY5" fmla="*/ 128016 h 365760"/>
              <a:gd name="connsiteX6" fmla="*/ 429768 w 457200"/>
              <a:gd name="connsiteY6" fmla="*/ 0 h 365760"/>
              <a:gd name="connsiteX7" fmla="*/ 347472 w 457200"/>
              <a:gd name="connsiteY7" fmla="*/ 9144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" h="365760">
                <a:moveTo>
                  <a:pt x="347472" y="9144"/>
                </a:moveTo>
                <a:lnTo>
                  <a:pt x="164592" y="100584"/>
                </a:lnTo>
                <a:lnTo>
                  <a:pt x="0" y="301752"/>
                </a:lnTo>
                <a:lnTo>
                  <a:pt x="201168" y="365760"/>
                </a:lnTo>
                <a:lnTo>
                  <a:pt x="384048" y="320040"/>
                </a:lnTo>
                <a:lnTo>
                  <a:pt x="457200" y="128016"/>
                </a:lnTo>
                <a:lnTo>
                  <a:pt x="429768" y="0"/>
                </a:lnTo>
                <a:lnTo>
                  <a:pt x="347472" y="9144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10800000">
            <a:off x="3999372" y="2153982"/>
            <a:ext cx="457200" cy="365760"/>
          </a:xfrm>
          <a:custGeom>
            <a:avLst/>
            <a:gdLst>
              <a:gd name="connsiteX0" fmla="*/ 347472 w 457200"/>
              <a:gd name="connsiteY0" fmla="*/ 9144 h 365760"/>
              <a:gd name="connsiteX1" fmla="*/ 164592 w 457200"/>
              <a:gd name="connsiteY1" fmla="*/ 100584 h 365760"/>
              <a:gd name="connsiteX2" fmla="*/ 0 w 457200"/>
              <a:gd name="connsiteY2" fmla="*/ 301752 h 365760"/>
              <a:gd name="connsiteX3" fmla="*/ 201168 w 457200"/>
              <a:gd name="connsiteY3" fmla="*/ 365760 h 365760"/>
              <a:gd name="connsiteX4" fmla="*/ 384048 w 457200"/>
              <a:gd name="connsiteY4" fmla="*/ 320040 h 365760"/>
              <a:gd name="connsiteX5" fmla="*/ 457200 w 457200"/>
              <a:gd name="connsiteY5" fmla="*/ 128016 h 365760"/>
              <a:gd name="connsiteX6" fmla="*/ 429768 w 457200"/>
              <a:gd name="connsiteY6" fmla="*/ 0 h 365760"/>
              <a:gd name="connsiteX7" fmla="*/ 347472 w 457200"/>
              <a:gd name="connsiteY7" fmla="*/ 9144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" h="365760">
                <a:moveTo>
                  <a:pt x="347472" y="9144"/>
                </a:moveTo>
                <a:lnTo>
                  <a:pt x="164592" y="100584"/>
                </a:lnTo>
                <a:lnTo>
                  <a:pt x="0" y="301752"/>
                </a:lnTo>
                <a:lnTo>
                  <a:pt x="201168" y="365760"/>
                </a:lnTo>
                <a:lnTo>
                  <a:pt x="384048" y="320040"/>
                </a:lnTo>
                <a:lnTo>
                  <a:pt x="457200" y="128016"/>
                </a:lnTo>
                <a:lnTo>
                  <a:pt x="429768" y="0"/>
                </a:lnTo>
                <a:lnTo>
                  <a:pt x="347472" y="9144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 rot="247963" flipH="1" flipV="1">
            <a:off x="3337296" y="2502435"/>
            <a:ext cx="734270" cy="256737"/>
            <a:chOff x="6500826" y="1600627"/>
            <a:chExt cx="734270" cy="256737"/>
          </a:xfrm>
        </p:grpSpPr>
        <p:grpSp>
          <p:nvGrpSpPr>
            <p:cNvPr id="16" name="Группа 106"/>
            <p:cNvGrpSpPr/>
            <p:nvPr/>
          </p:nvGrpSpPr>
          <p:grpSpPr>
            <a:xfrm rot="11206622">
              <a:off x="6728320" y="1600627"/>
              <a:ext cx="506776" cy="253388"/>
              <a:chOff x="5177928" y="1520328"/>
              <a:chExt cx="506776" cy="253388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Овал 16"/>
            <p:cNvSpPr/>
            <p:nvPr/>
          </p:nvSpPr>
          <p:spPr>
            <a:xfrm>
              <a:off x="6500826" y="1643050"/>
              <a:ext cx="214314" cy="21431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9278" y="412684"/>
            <a:ext cx="2190286" cy="783835"/>
            <a:chOff x="4503806" y="1187636"/>
            <a:chExt cx="2190286" cy="783835"/>
          </a:xfrm>
        </p:grpSpPr>
        <p:sp>
          <p:nvSpPr>
            <p:cNvPr id="21" name="Овал 20"/>
            <p:cNvSpPr/>
            <p:nvPr/>
          </p:nvSpPr>
          <p:spPr>
            <a:xfrm rot="20600521">
              <a:off x="5284478" y="1187636"/>
              <a:ext cx="1409614" cy="691518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миозин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 rot="20651132">
              <a:off x="4503806" y="1828595"/>
              <a:ext cx="857256" cy="142876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214942" y="164305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flipH="1" flipV="1">
            <a:off x="4006802" y="2319148"/>
            <a:ext cx="2190286" cy="783835"/>
            <a:chOff x="4503806" y="1187636"/>
            <a:chExt cx="2190286" cy="783835"/>
          </a:xfrm>
        </p:grpSpPr>
        <p:sp>
          <p:nvSpPr>
            <p:cNvPr id="26" name="Овал 25"/>
            <p:cNvSpPr/>
            <p:nvPr/>
          </p:nvSpPr>
          <p:spPr>
            <a:xfrm rot="20884303" flipV="1">
              <a:off x="5284478" y="1187636"/>
              <a:ext cx="1409614" cy="691518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миозин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0651132">
              <a:off x="4503806" y="1828595"/>
              <a:ext cx="857256" cy="142876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214942" y="164305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олилиния 31"/>
          <p:cNvSpPr/>
          <p:nvPr/>
        </p:nvSpPr>
        <p:spPr>
          <a:xfrm>
            <a:off x="1813560" y="859536"/>
            <a:ext cx="455676" cy="257556"/>
          </a:xfrm>
          <a:custGeom>
            <a:avLst/>
            <a:gdLst>
              <a:gd name="connsiteX0" fmla="*/ 435864 w 455676"/>
              <a:gd name="connsiteY0" fmla="*/ 64008 h 257556"/>
              <a:gd name="connsiteX1" fmla="*/ 252984 w 455676"/>
              <a:gd name="connsiteY1" fmla="*/ 173736 h 257556"/>
              <a:gd name="connsiteX2" fmla="*/ 33528 w 455676"/>
              <a:gd name="connsiteY2" fmla="*/ 246888 h 257556"/>
              <a:gd name="connsiteX3" fmla="*/ 51816 w 455676"/>
              <a:gd name="connsiteY3" fmla="*/ 109728 h 257556"/>
              <a:gd name="connsiteX4" fmla="*/ 252984 w 455676"/>
              <a:gd name="connsiteY4" fmla="*/ 18288 h 257556"/>
              <a:gd name="connsiteX5" fmla="*/ 371856 w 455676"/>
              <a:gd name="connsiteY5" fmla="*/ 9144 h 257556"/>
              <a:gd name="connsiteX6" fmla="*/ 435864 w 455676"/>
              <a:gd name="connsiteY6" fmla="*/ 64008 h 25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676" h="257556">
                <a:moveTo>
                  <a:pt x="435864" y="64008"/>
                </a:moveTo>
                <a:cubicBezTo>
                  <a:pt x="416052" y="91440"/>
                  <a:pt x="320040" y="143256"/>
                  <a:pt x="252984" y="173736"/>
                </a:cubicBezTo>
                <a:cubicBezTo>
                  <a:pt x="185928" y="204216"/>
                  <a:pt x="67056" y="257556"/>
                  <a:pt x="33528" y="246888"/>
                </a:cubicBezTo>
                <a:cubicBezTo>
                  <a:pt x="0" y="236220"/>
                  <a:pt x="15240" y="147828"/>
                  <a:pt x="51816" y="109728"/>
                </a:cubicBezTo>
                <a:cubicBezTo>
                  <a:pt x="88392" y="71628"/>
                  <a:pt x="199644" y="35052"/>
                  <a:pt x="252984" y="18288"/>
                </a:cubicBezTo>
                <a:cubicBezTo>
                  <a:pt x="306324" y="1524"/>
                  <a:pt x="341376" y="0"/>
                  <a:pt x="371856" y="9144"/>
                </a:cubicBezTo>
                <a:cubicBezTo>
                  <a:pt x="402336" y="18288"/>
                  <a:pt x="455676" y="36576"/>
                  <a:pt x="435864" y="64008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21410798" flipH="1" flipV="1">
            <a:off x="4087368" y="2456688"/>
            <a:ext cx="455676" cy="257556"/>
          </a:xfrm>
          <a:custGeom>
            <a:avLst/>
            <a:gdLst>
              <a:gd name="connsiteX0" fmla="*/ 435864 w 455676"/>
              <a:gd name="connsiteY0" fmla="*/ 64008 h 257556"/>
              <a:gd name="connsiteX1" fmla="*/ 252984 w 455676"/>
              <a:gd name="connsiteY1" fmla="*/ 173736 h 257556"/>
              <a:gd name="connsiteX2" fmla="*/ 33528 w 455676"/>
              <a:gd name="connsiteY2" fmla="*/ 246888 h 257556"/>
              <a:gd name="connsiteX3" fmla="*/ 51816 w 455676"/>
              <a:gd name="connsiteY3" fmla="*/ 109728 h 257556"/>
              <a:gd name="connsiteX4" fmla="*/ 252984 w 455676"/>
              <a:gd name="connsiteY4" fmla="*/ 18288 h 257556"/>
              <a:gd name="connsiteX5" fmla="*/ 371856 w 455676"/>
              <a:gd name="connsiteY5" fmla="*/ 9144 h 257556"/>
              <a:gd name="connsiteX6" fmla="*/ 435864 w 455676"/>
              <a:gd name="connsiteY6" fmla="*/ 64008 h 25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676" h="257556">
                <a:moveTo>
                  <a:pt x="435864" y="64008"/>
                </a:moveTo>
                <a:cubicBezTo>
                  <a:pt x="416052" y="91440"/>
                  <a:pt x="320040" y="143256"/>
                  <a:pt x="252984" y="173736"/>
                </a:cubicBezTo>
                <a:cubicBezTo>
                  <a:pt x="185928" y="204216"/>
                  <a:pt x="67056" y="257556"/>
                  <a:pt x="33528" y="246888"/>
                </a:cubicBezTo>
                <a:cubicBezTo>
                  <a:pt x="0" y="236220"/>
                  <a:pt x="15240" y="147828"/>
                  <a:pt x="51816" y="109728"/>
                </a:cubicBezTo>
                <a:cubicBezTo>
                  <a:pt x="88392" y="71628"/>
                  <a:pt x="199644" y="35052"/>
                  <a:pt x="252984" y="18288"/>
                </a:cubicBezTo>
                <a:cubicBezTo>
                  <a:pt x="306324" y="1524"/>
                  <a:pt x="341376" y="0"/>
                  <a:pt x="371856" y="9144"/>
                </a:cubicBezTo>
                <a:cubicBezTo>
                  <a:pt x="402336" y="18288"/>
                  <a:pt x="455676" y="36576"/>
                  <a:pt x="435864" y="64008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263609" y="4360312"/>
            <a:ext cx="1357322" cy="14287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 -</a:t>
            </a:r>
            <a:r>
              <a:rPr lang="ru-RU" sz="1600" dirty="0" smtClean="0"/>
              <a:t> актин</a:t>
            </a:r>
            <a:endParaRPr lang="ru-RU" sz="1600" dirty="0"/>
          </a:p>
        </p:txBody>
      </p:sp>
      <p:sp>
        <p:nvSpPr>
          <p:cNvPr id="35" name="Овал 34"/>
          <p:cNvSpPr/>
          <p:nvPr/>
        </p:nvSpPr>
        <p:spPr>
          <a:xfrm>
            <a:off x="5620931" y="4360312"/>
            <a:ext cx="1357322" cy="14287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 -</a:t>
            </a:r>
            <a:r>
              <a:rPr lang="ru-RU" sz="1600" dirty="0" smtClean="0"/>
              <a:t> актин</a:t>
            </a:r>
            <a:endParaRPr lang="ru-RU" sz="16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763675" y="4103575"/>
            <a:ext cx="734270" cy="256737"/>
            <a:chOff x="6500826" y="1600627"/>
            <a:chExt cx="734270" cy="256737"/>
          </a:xfrm>
        </p:grpSpPr>
        <p:grpSp>
          <p:nvGrpSpPr>
            <p:cNvPr id="37" name="Группа 106"/>
            <p:cNvGrpSpPr/>
            <p:nvPr/>
          </p:nvGrpSpPr>
          <p:grpSpPr>
            <a:xfrm rot="11206622">
              <a:off x="6728320" y="1600627"/>
              <a:ext cx="506776" cy="253388"/>
              <a:chOff x="5177928" y="1520328"/>
              <a:chExt cx="506776" cy="253388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Овал 37"/>
            <p:cNvSpPr/>
            <p:nvPr/>
          </p:nvSpPr>
          <p:spPr>
            <a:xfrm>
              <a:off x="6500826" y="1643050"/>
              <a:ext cx="214314" cy="21431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олилиния 41"/>
          <p:cNvSpPr/>
          <p:nvPr/>
        </p:nvSpPr>
        <p:spPr>
          <a:xfrm>
            <a:off x="4371041" y="4368324"/>
            <a:ext cx="457200" cy="365760"/>
          </a:xfrm>
          <a:custGeom>
            <a:avLst/>
            <a:gdLst>
              <a:gd name="connsiteX0" fmla="*/ 347472 w 457200"/>
              <a:gd name="connsiteY0" fmla="*/ 9144 h 365760"/>
              <a:gd name="connsiteX1" fmla="*/ 164592 w 457200"/>
              <a:gd name="connsiteY1" fmla="*/ 100584 h 365760"/>
              <a:gd name="connsiteX2" fmla="*/ 0 w 457200"/>
              <a:gd name="connsiteY2" fmla="*/ 301752 h 365760"/>
              <a:gd name="connsiteX3" fmla="*/ 201168 w 457200"/>
              <a:gd name="connsiteY3" fmla="*/ 365760 h 365760"/>
              <a:gd name="connsiteX4" fmla="*/ 384048 w 457200"/>
              <a:gd name="connsiteY4" fmla="*/ 320040 h 365760"/>
              <a:gd name="connsiteX5" fmla="*/ 457200 w 457200"/>
              <a:gd name="connsiteY5" fmla="*/ 128016 h 365760"/>
              <a:gd name="connsiteX6" fmla="*/ 429768 w 457200"/>
              <a:gd name="connsiteY6" fmla="*/ 0 h 365760"/>
              <a:gd name="connsiteX7" fmla="*/ 347472 w 457200"/>
              <a:gd name="connsiteY7" fmla="*/ 9144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" h="365760">
                <a:moveTo>
                  <a:pt x="347472" y="9144"/>
                </a:moveTo>
                <a:lnTo>
                  <a:pt x="164592" y="100584"/>
                </a:lnTo>
                <a:lnTo>
                  <a:pt x="0" y="301752"/>
                </a:lnTo>
                <a:lnTo>
                  <a:pt x="201168" y="365760"/>
                </a:lnTo>
                <a:lnTo>
                  <a:pt x="384048" y="320040"/>
                </a:lnTo>
                <a:lnTo>
                  <a:pt x="457200" y="128016"/>
                </a:lnTo>
                <a:lnTo>
                  <a:pt x="429768" y="0"/>
                </a:lnTo>
                <a:lnTo>
                  <a:pt x="347472" y="9144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 rot="10800000">
            <a:off x="6406749" y="5431882"/>
            <a:ext cx="457200" cy="365760"/>
          </a:xfrm>
          <a:custGeom>
            <a:avLst/>
            <a:gdLst>
              <a:gd name="connsiteX0" fmla="*/ 347472 w 457200"/>
              <a:gd name="connsiteY0" fmla="*/ 9144 h 365760"/>
              <a:gd name="connsiteX1" fmla="*/ 164592 w 457200"/>
              <a:gd name="connsiteY1" fmla="*/ 100584 h 365760"/>
              <a:gd name="connsiteX2" fmla="*/ 0 w 457200"/>
              <a:gd name="connsiteY2" fmla="*/ 301752 h 365760"/>
              <a:gd name="connsiteX3" fmla="*/ 201168 w 457200"/>
              <a:gd name="connsiteY3" fmla="*/ 365760 h 365760"/>
              <a:gd name="connsiteX4" fmla="*/ 384048 w 457200"/>
              <a:gd name="connsiteY4" fmla="*/ 320040 h 365760"/>
              <a:gd name="connsiteX5" fmla="*/ 457200 w 457200"/>
              <a:gd name="connsiteY5" fmla="*/ 128016 h 365760"/>
              <a:gd name="connsiteX6" fmla="*/ 429768 w 457200"/>
              <a:gd name="connsiteY6" fmla="*/ 0 h 365760"/>
              <a:gd name="connsiteX7" fmla="*/ 347472 w 457200"/>
              <a:gd name="connsiteY7" fmla="*/ 9144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" h="365760">
                <a:moveTo>
                  <a:pt x="347472" y="9144"/>
                </a:moveTo>
                <a:lnTo>
                  <a:pt x="164592" y="100584"/>
                </a:lnTo>
                <a:lnTo>
                  <a:pt x="0" y="301752"/>
                </a:lnTo>
                <a:lnTo>
                  <a:pt x="201168" y="365760"/>
                </a:lnTo>
                <a:lnTo>
                  <a:pt x="384048" y="320040"/>
                </a:lnTo>
                <a:lnTo>
                  <a:pt x="457200" y="128016"/>
                </a:lnTo>
                <a:lnTo>
                  <a:pt x="429768" y="0"/>
                </a:lnTo>
                <a:lnTo>
                  <a:pt x="347472" y="9144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 rot="247963" flipH="1" flipV="1">
            <a:off x="5744673" y="5780335"/>
            <a:ext cx="734270" cy="256737"/>
            <a:chOff x="6500826" y="1600627"/>
            <a:chExt cx="734270" cy="256737"/>
          </a:xfrm>
        </p:grpSpPr>
        <p:grpSp>
          <p:nvGrpSpPr>
            <p:cNvPr id="45" name="Группа 106"/>
            <p:cNvGrpSpPr/>
            <p:nvPr/>
          </p:nvGrpSpPr>
          <p:grpSpPr>
            <a:xfrm rot="11206622">
              <a:off x="6728320" y="1600627"/>
              <a:ext cx="506776" cy="253388"/>
              <a:chOff x="5177928" y="1520328"/>
              <a:chExt cx="506776" cy="253388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Овал 45"/>
            <p:cNvSpPr/>
            <p:nvPr/>
          </p:nvSpPr>
          <p:spPr>
            <a:xfrm>
              <a:off x="6500826" y="1643050"/>
              <a:ext cx="214314" cy="21431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766655" y="3690584"/>
            <a:ext cx="2190286" cy="783835"/>
            <a:chOff x="2766655" y="3690584"/>
            <a:chExt cx="2190286" cy="783835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766655" y="3690584"/>
              <a:ext cx="2190286" cy="783835"/>
              <a:chOff x="4503806" y="1187636"/>
              <a:chExt cx="2190286" cy="783835"/>
            </a:xfrm>
          </p:grpSpPr>
          <p:sp>
            <p:nvSpPr>
              <p:cNvPr id="51" name="Овал 50"/>
              <p:cNvSpPr/>
              <p:nvPr/>
            </p:nvSpPr>
            <p:spPr>
              <a:xfrm rot="20600521">
                <a:off x="5284478" y="1187636"/>
                <a:ext cx="1409614" cy="69151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миозин</a:t>
                </a:r>
                <a:endPara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 rot="20651132">
                <a:off x="4503806" y="1828595"/>
                <a:ext cx="857256" cy="14287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214942" y="1643050"/>
                <a:ext cx="214314" cy="214314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олилиния 57"/>
            <p:cNvSpPr/>
            <p:nvPr/>
          </p:nvSpPr>
          <p:spPr>
            <a:xfrm>
              <a:off x="4220937" y="4137436"/>
              <a:ext cx="455676" cy="257556"/>
            </a:xfrm>
            <a:custGeom>
              <a:avLst/>
              <a:gdLst>
                <a:gd name="connsiteX0" fmla="*/ 435864 w 455676"/>
                <a:gd name="connsiteY0" fmla="*/ 64008 h 257556"/>
                <a:gd name="connsiteX1" fmla="*/ 252984 w 455676"/>
                <a:gd name="connsiteY1" fmla="*/ 173736 h 257556"/>
                <a:gd name="connsiteX2" fmla="*/ 33528 w 455676"/>
                <a:gd name="connsiteY2" fmla="*/ 246888 h 257556"/>
                <a:gd name="connsiteX3" fmla="*/ 51816 w 455676"/>
                <a:gd name="connsiteY3" fmla="*/ 109728 h 257556"/>
                <a:gd name="connsiteX4" fmla="*/ 252984 w 455676"/>
                <a:gd name="connsiteY4" fmla="*/ 18288 h 257556"/>
                <a:gd name="connsiteX5" fmla="*/ 371856 w 455676"/>
                <a:gd name="connsiteY5" fmla="*/ 9144 h 257556"/>
                <a:gd name="connsiteX6" fmla="*/ 435864 w 455676"/>
                <a:gd name="connsiteY6" fmla="*/ 64008 h 25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676" h="257556">
                  <a:moveTo>
                    <a:pt x="435864" y="64008"/>
                  </a:moveTo>
                  <a:cubicBezTo>
                    <a:pt x="416052" y="91440"/>
                    <a:pt x="320040" y="143256"/>
                    <a:pt x="252984" y="173736"/>
                  </a:cubicBezTo>
                  <a:cubicBezTo>
                    <a:pt x="185928" y="204216"/>
                    <a:pt x="67056" y="257556"/>
                    <a:pt x="33528" y="246888"/>
                  </a:cubicBezTo>
                  <a:cubicBezTo>
                    <a:pt x="0" y="236220"/>
                    <a:pt x="15240" y="147828"/>
                    <a:pt x="51816" y="109728"/>
                  </a:cubicBezTo>
                  <a:cubicBezTo>
                    <a:pt x="88392" y="71628"/>
                    <a:pt x="199644" y="35052"/>
                    <a:pt x="252984" y="18288"/>
                  </a:cubicBezTo>
                  <a:cubicBezTo>
                    <a:pt x="306324" y="1524"/>
                    <a:pt x="341376" y="0"/>
                    <a:pt x="371856" y="9144"/>
                  </a:cubicBezTo>
                  <a:cubicBezTo>
                    <a:pt x="402336" y="18288"/>
                    <a:pt x="455676" y="36576"/>
                    <a:pt x="435864" y="64008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6414179" y="5597048"/>
            <a:ext cx="2190286" cy="783835"/>
            <a:chOff x="6414179" y="5597048"/>
            <a:chExt cx="2190286" cy="783835"/>
          </a:xfrm>
        </p:grpSpPr>
        <p:grpSp>
          <p:nvGrpSpPr>
            <p:cNvPr id="54" name="Группа 53"/>
            <p:cNvGrpSpPr/>
            <p:nvPr/>
          </p:nvGrpSpPr>
          <p:grpSpPr>
            <a:xfrm flipH="1" flipV="1">
              <a:off x="6414179" y="5597048"/>
              <a:ext cx="2190286" cy="783835"/>
              <a:chOff x="4503806" y="1187636"/>
              <a:chExt cx="2190286" cy="783835"/>
            </a:xfrm>
          </p:grpSpPr>
          <p:sp>
            <p:nvSpPr>
              <p:cNvPr id="55" name="Овал 54"/>
              <p:cNvSpPr/>
              <p:nvPr/>
            </p:nvSpPr>
            <p:spPr>
              <a:xfrm rot="20884303" flipV="1">
                <a:off x="5284478" y="1187636"/>
                <a:ext cx="1409614" cy="69151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миозин</a:t>
                </a:r>
                <a:endPara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 rot="20651132">
                <a:off x="4503806" y="1828595"/>
                <a:ext cx="857256" cy="14287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5214942" y="1643050"/>
                <a:ext cx="214314" cy="214314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Полилиния 58"/>
            <p:cNvSpPr/>
            <p:nvPr/>
          </p:nvSpPr>
          <p:spPr>
            <a:xfrm rot="21410798" flipH="1" flipV="1">
              <a:off x="6494745" y="5734588"/>
              <a:ext cx="455676" cy="257556"/>
            </a:xfrm>
            <a:custGeom>
              <a:avLst/>
              <a:gdLst>
                <a:gd name="connsiteX0" fmla="*/ 435864 w 455676"/>
                <a:gd name="connsiteY0" fmla="*/ 64008 h 257556"/>
                <a:gd name="connsiteX1" fmla="*/ 252984 w 455676"/>
                <a:gd name="connsiteY1" fmla="*/ 173736 h 257556"/>
                <a:gd name="connsiteX2" fmla="*/ 33528 w 455676"/>
                <a:gd name="connsiteY2" fmla="*/ 246888 h 257556"/>
                <a:gd name="connsiteX3" fmla="*/ 51816 w 455676"/>
                <a:gd name="connsiteY3" fmla="*/ 109728 h 257556"/>
                <a:gd name="connsiteX4" fmla="*/ 252984 w 455676"/>
                <a:gd name="connsiteY4" fmla="*/ 18288 h 257556"/>
                <a:gd name="connsiteX5" fmla="*/ 371856 w 455676"/>
                <a:gd name="connsiteY5" fmla="*/ 9144 h 257556"/>
                <a:gd name="connsiteX6" fmla="*/ 435864 w 455676"/>
                <a:gd name="connsiteY6" fmla="*/ 64008 h 25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676" h="257556">
                  <a:moveTo>
                    <a:pt x="435864" y="64008"/>
                  </a:moveTo>
                  <a:cubicBezTo>
                    <a:pt x="416052" y="91440"/>
                    <a:pt x="320040" y="143256"/>
                    <a:pt x="252984" y="173736"/>
                  </a:cubicBezTo>
                  <a:cubicBezTo>
                    <a:pt x="185928" y="204216"/>
                    <a:pt x="67056" y="257556"/>
                    <a:pt x="33528" y="246888"/>
                  </a:cubicBezTo>
                  <a:cubicBezTo>
                    <a:pt x="0" y="236220"/>
                    <a:pt x="15240" y="147828"/>
                    <a:pt x="51816" y="109728"/>
                  </a:cubicBezTo>
                  <a:cubicBezTo>
                    <a:pt x="88392" y="71628"/>
                    <a:pt x="199644" y="35052"/>
                    <a:pt x="252984" y="18288"/>
                  </a:cubicBezTo>
                  <a:cubicBezTo>
                    <a:pt x="306324" y="1524"/>
                    <a:pt x="341376" y="0"/>
                    <a:pt x="371856" y="9144"/>
                  </a:cubicBezTo>
                  <a:cubicBezTo>
                    <a:pt x="402336" y="18288"/>
                    <a:pt x="455676" y="36576"/>
                    <a:pt x="435864" y="64008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931152" y="466344"/>
            <a:ext cx="180136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en-US" baseline="30000" dirty="0" smtClean="0"/>
              <a:t>2+</a:t>
            </a:r>
            <a:r>
              <a:rPr lang="en-US" dirty="0" smtClean="0"/>
              <a:t>&lt; 10</a:t>
            </a:r>
            <a:r>
              <a:rPr lang="en-US" baseline="30000" dirty="0" smtClean="0"/>
              <a:t>-9</a:t>
            </a:r>
            <a:r>
              <a:rPr lang="en-US" dirty="0" smtClean="0"/>
              <a:t> M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6537960" y="947928"/>
            <a:ext cx="249326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baseline="30000" dirty="0" smtClean="0">
                <a:solidFill>
                  <a:schemeClr val="tx1"/>
                </a:solidFill>
              </a:rPr>
              <a:t>2+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не связан с </a:t>
            </a:r>
            <a:r>
              <a:rPr lang="ru-RU" b="1" dirty="0" err="1" smtClean="0">
                <a:solidFill>
                  <a:schemeClr val="tx1"/>
                </a:solidFill>
              </a:rPr>
              <a:t>тропонином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50736" y="1886712"/>
            <a:ext cx="2493264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Взаимодействие актина с миозином заблокировано.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Выноска 2 (с границей) 63"/>
          <p:cNvSpPr/>
          <p:nvPr/>
        </p:nvSpPr>
        <p:spPr>
          <a:xfrm>
            <a:off x="3502152" y="36576"/>
            <a:ext cx="1536192" cy="301752"/>
          </a:xfrm>
          <a:prstGeom prst="accentCallout2">
            <a:avLst>
              <a:gd name="adj1" fmla="val 18750"/>
              <a:gd name="adj2" fmla="val -8333"/>
              <a:gd name="adj3" fmla="val 127842"/>
              <a:gd name="adj4" fmla="val -47620"/>
              <a:gd name="adj5" fmla="val 294319"/>
              <a:gd name="adj6" fmla="val -68244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тропомиозин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Выноска 2 (с границей) 64"/>
          <p:cNvSpPr/>
          <p:nvPr/>
        </p:nvSpPr>
        <p:spPr>
          <a:xfrm>
            <a:off x="4102608" y="637032"/>
            <a:ext cx="1536192" cy="301752"/>
          </a:xfrm>
          <a:prstGeom prst="accentCallout2">
            <a:avLst>
              <a:gd name="adj1" fmla="val 18750"/>
              <a:gd name="adj2" fmla="val -8333"/>
              <a:gd name="adj3" fmla="val -8522"/>
              <a:gd name="adj4" fmla="val -49406"/>
              <a:gd name="adj5" fmla="val 118562"/>
              <a:gd name="adj6" fmla="val -83125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тропонин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Выноска 2 (с границей) 65"/>
          <p:cNvSpPr/>
          <p:nvPr/>
        </p:nvSpPr>
        <p:spPr>
          <a:xfrm flipH="1">
            <a:off x="0" y="1316736"/>
            <a:ext cx="1536192" cy="786384"/>
          </a:xfrm>
          <a:prstGeom prst="accentCallout2">
            <a:avLst>
              <a:gd name="adj1" fmla="val 42993"/>
              <a:gd name="adj2" fmla="val -8928"/>
              <a:gd name="adj3" fmla="val -6443"/>
              <a:gd name="adj4" fmla="val -14883"/>
              <a:gd name="adj5" fmla="val -41094"/>
              <a:gd name="adj6" fmla="val -2955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Область связывания миозина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Выноска 2 (с границей) 66"/>
          <p:cNvSpPr/>
          <p:nvPr/>
        </p:nvSpPr>
        <p:spPr>
          <a:xfrm flipH="1">
            <a:off x="134112" y="2228088"/>
            <a:ext cx="1536192" cy="786384"/>
          </a:xfrm>
          <a:prstGeom prst="accentCallout2">
            <a:avLst>
              <a:gd name="adj1" fmla="val 42993"/>
              <a:gd name="adj2" fmla="val -8928"/>
              <a:gd name="adj3" fmla="val 27278"/>
              <a:gd name="adj4" fmla="val -23812"/>
              <a:gd name="adj5" fmla="val -115513"/>
              <a:gd name="adj6" fmla="val -2717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Область связывания актина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8475" y="3729589"/>
            <a:ext cx="180136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en-US" baseline="30000" dirty="0" smtClean="0"/>
              <a:t>2+</a:t>
            </a:r>
            <a:r>
              <a:rPr lang="en-US" dirty="0" smtClean="0"/>
              <a:t>&lt; 10</a:t>
            </a:r>
            <a:r>
              <a:rPr lang="en-US" baseline="30000" dirty="0" smtClean="0"/>
              <a:t>-</a:t>
            </a:r>
            <a:r>
              <a:rPr lang="ru-RU" baseline="30000" dirty="0" smtClean="0"/>
              <a:t>5</a:t>
            </a:r>
            <a:r>
              <a:rPr lang="en-US" dirty="0" smtClean="0"/>
              <a:t> M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195283" y="4211173"/>
            <a:ext cx="249326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baseline="30000" dirty="0" smtClean="0">
                <a:solidFill>
                  <a:schemeClr val="tx1"/>
                </a:solidFill>
              </a:rPr>
              <a:t>2+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связан с </a:t>
            </a:r>
            <a:r>
              <a:rPr lang="ru-RU" b="1" dirty="0" err="1" smtClean="0">
                <a:solidFill>
                  <a:schemeClr val="tx1"/>
                </a:solidFill>
              </a:rPr>
              <a:t>тропонином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8059" y="5149957"/>
            <a:ext cx="2493264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Взаимодействие актина с миозином разблокировано.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8-конечная звезда 72"/>
          <p:cNvSpPr/>
          <p:nvPr/>
        </p:nvSpPr>
        <p:spPr>
          <a:xfrm>
            <a:off x="5682343" y="3287480"/>
            <a:ext cx="544286" cy="42454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</a:rPr>
              <a:t>Са</a:t>
            </a:r>
            <a:r>
              <a:rPr lang="ru-RU" sz="800" b="1" baseline="30000" dirty="0" smtClean="0">
                <a:solidFill>
                  <a:schemeClr val="tx1"/>
                </a:solidFill>
              </a:rPr>
              <a:t>2+</a:t>
            </a:r>
            <a:endParaRPr lang="ru-RU" sz="800" b="1" baseline="30000" dirty="0">
              <a:solidFill>
                <a:schemeClr val="tx1"/>
              </a:solidFill>
            </a:endParaRPr>
          </a:p>
        </p:txBody>
      </p:sp>
      <p:sp>
        <p:nvSpPr>
          <p:cNvPr id="74" name="8-конечная звезда 73"/>
          <p:cNvSpPr/>
          <p:nvPr/>
        </p:nvSpPr>
        <p:spPr>
          <a:xfrm>
            <a:off x="4931230" y="6433458"/>
            <a:ext cx="544286" cy="42454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</a:rPr>
              <a:t>Са</a:t>
            </a:r>
            <a:r>
              <a:rPr lang="ru-RU" sz="800" b="1" baseline="30000" dirty="0" smtClean="0">
                <a:solidFill>
                  <a:schemeClr val="tx1"/>
                </a:solidFill>
              </a:rPr>
              <a:t>2+</a:t>
            </a:r>
            <a:endParaRPr lang="ru-RU" sz="800" b="1" baseline="30000" dirty="0">
              <a:solidFill>
                <a:schemeClr val="tx1"/>
              </a:solidFill>
            </a:endParaRPr>
          </a:p>
        </p:txBody>
      </p:sp>
      <p:sp>
        <p:nvSpPr>
          <p:cNvPr id="77" name="32-конечная звезда 76"/>
          <p:cNvSpPr/>
          <p:nvPr/>
        </p:nvSpPr>
        <p:spPr>
          <a:xfrm>
            <a:off x="2079172" y="4463143"/>
            <a:ext cx="729343" cy="58782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78" name="32-конечная звезда 77"/>
          <p:cNvSpPr/>
          <p:nvPr/>
        </p:nvSpPr>
        <p:spPr>
          <a:xfrm>
            <a:off x="2438400" y="5758543"/>
            <a:ext cx="729343" cy="58782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2 C -0.02465 0.00393 -0.0493 0.00717 -0.05226 0.01689 C -0.05521 0.02662 -0.0151 0.04976 -0.01771 0.05972 C -0.02031 0.06967 -0.0441 0.07337 -0.06771 0.07708 " pathEditMode="relative" ptsTypes="aaaA">
                                      <p:cBhvr>
                                        <p:cTn id="1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81481E-6 C 0.02048 0.00208 0.04114 0.00416 0.04756 -0.00324 C 0.05398 -0.01065 0.0335 -0.03334 0.03819 -0.04445 C 0.04287 -0.05556 0.05954 -0.06274 0.07621 -0.06991 " pathEditMode="relative" ptsTypes="aaaA">
                                      <p:cBhvr>
                                        <p:cTn id="1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0.00521 0.00139 0.02136 0.00463 0.03177 0.00833 C 0.04219 0.01204 0.05625 0.01944 0.06267 0.02245 " pathEditMode="relative" rAng="0" ptsTypes="aaa">
                                      <p:cBhvr>
                                        <p:cTn id="1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88889E-6 C -0.01111 -0.00393 -0.02222 -0.00763 -0.03212 -0.01111 C -0.04201 -0.01458 -0.05087 -0.01759 -0.05955 -0.0206 " pathEditMode="relative" ptsTypes="aaA">
                                      <p:cBhvr>
                                        <p:cTn id="1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0.07708 C -0.05452 0.07824 -0.04132 0.0794 -0.03073 0.08333 C -0.02014 0.08727 -0.0092 0.09768 -0.00469 0.10069 " pathEditMode="relative" rAng="0" ptsTypes="aaA">
                                      <p:cBhvr>
                                        <p:cTn id="1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1 -0.06991 C 0.06562 -0.07245 0.05503 -0.075 0.0441 -0.0794 C 0.03316 -0.08379 0.02187 -0.09051 0.01076 -0.09699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C -0.00451 -0.00602 -0.00902 -0.01204 -0.01076 -0.01436 " pathEditMode="relative" ptsTypes="aA">
                                      <p:cBhvr>
                                        <p:cTn id="14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C 0.00539 0.00856 0.01077 0.01736 0.0132 0.02083 " pathEditMode="relative" ptsTypes="aA">
                                      <p:cBhvr>
                                        <p:cTn id="15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7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Биологическое движение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785926"/>
            <a:ext cx="6043626" cy="4525963"/>
          </a:xfrm>
        </p:spPr>
        <p:txBody>
          <a:bodyPr/>
          <a:lstStyle/>
          <a:p>
            <a:r>
              <a:rPr lang="ru-RU" dirty="0" smtClean="0"/>
              <a:t>Сокращение различных мышц,</a:t>
            </a:r>
          </a:p>
          <a:p>
            <a:r>
              <a:rPr lang="ru-RU" dirty="0" smtClean="0"/>
              <a:t>Движение листьев,</a:t>
            </a:r>
          </a:p>
          <a:p>
            <a:r>
              <a:rPr lang="ru-RU" dirty="0" smtClean="0"/>
              <a:t>Биение ресничек,</a:t>
            </a:r>
          </a:p>
          <a:p>
            <a:r>
              <a:rPr lang="ru-RU" dirty="0" smtClean="0"/>
              <a:t>Движение жгутиков,</a:t>
            </a:r>
          </a:p>
          <a:p>
            <a:r>
              <a:rPr lang="ru-RU" dirty="0" smtClean="0"/>
              <a:t>Деление клеток,</a:t>
            </a:r>
          </a:p>
          <a:p>
            <a:r>
              <a:rPr lang="ru-RU" dirty="0" smtClean="0"/>
              <a:t>Движение протоплазмы.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2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Модель мостика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Хаксли-Симмонса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20794956">
            <a:off x="2394805" y="2784523"/>
            <a:ext cx="1317223" cy="1373819"/>
            <a:chOff x="4016777" y="2316436"/>
            <a:chExt cx="1317223" cy="1373819"/>
          </a:xfrm>
        </p:grpSpPr>
        <p:sp>
          <p:nvSpPr>
            <p:cNvPr id="4" name="Капля 3"/>
            <p:cNvSpPr/>
            <p:nvPr/>
          </p:nvSpPr>
          <p:spPr>
            <a:xfrm rot="17856299">
              <a:off x="4011069" y="2322144"/>
              <a:ext cx="1208756" cy="1197340"/>
            </a:xfrm>
            <a:prstGeom prst="teardrop">
              <a:avLst>
                <a:gd name="adj" fmla="val 12396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ирог 5"/>
            <p:cNvSpPr/>
            <p:nvPr/>
          </p:nvSpPr>
          <p:spPr>
            <a:xfrm rot="9244126">
              <a:off x="4038600" y="3243943"/>
              <a:ext cx="337457" cy="359228"/>
            </a:xfrm>
            <a:prstGeom prst="pi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ирог 6"/>
            <p:cNvSpPr/>
            <p:nvPr/>
          </p:nvSpPr>
          <p:spPr>
            <a:xfrm rot="8245292">
              <a:off x="4365172" y="3331027"/>
              <a:ext cx="337457" cy="359228"/>
            </a:xfrm>
            <a:prstGeom prst="pi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Пирог 7"/>
            <p:cNvSpPr/>
            <p:nvPr/>
          </p:nvSpPr>
          <p:spPr>
            <a:xfrm rot="6755810">
              <a:off x="4713515" y="3287484"/>
              <a:ext cx="337457" cy="359228"/>
            </a:xfrm>
            <a:prstGeom prst="pi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ирог 8"/>
            <p:cNvSpPr/>
            <p:nvPr/>
          </p:nvSpPr>
          <p:spPr>
            <a:xfrm rot="6025504">
              <a:off x="4985657" y="3091544"/>
              <a:ext cx="337457" cy="359228"/>
            </a:xfrm>
            <a:prstGeom prst="pi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Блок-схема: процесс 10"/>
          <p:cNvSpPr/>
          <p:nvPr/>
        </p:nvSpPr>
        <p:spPr>
          <a:xfrm>
            <a:off x="163285" y="4321629"/>
            <a:ext cx="4158343" cy="718457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25485" y="4071257"/>
            <a:ext cx="272143" cy="2939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928257" y="4082143"/>
            <a:ext cx="272143" cy="2939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74572" y="4093028"/>
            <a:ext cx="272143" cy="2939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722917" y="4082142"/>
            <a:ext cx="272143" cy="2939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7" name="Блок-схема: задержка 16"/>
          <p:cNvSpPr/>
          <p:nvPr/>
        </p:nvSpPr>
        <p:spPr>
          <a:xfrm rot="5400000">
            <a:off x="3194957" y="3695700"/>
            <a:ext cx="130628" cy="1513114"/>
          </a:xfrm>
          <a:prstGeom prst="flowChartDela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0" y="1600199"/>
            <a:ext cx="1654628" cy="2286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567542" y="1567543"/>
            <a:ext cx="293915" cy="315686"/>
          </a:xfrm>
          <a:prstGeom prst="flowChartConnector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837872" y="1680029"/>
            <a:ext cx="547914" cy="780142"/>
          </a:xfrm>
          <a:custGeom>
            <a:avLst/>
            <a:gdLst>
              <a:gd name="connsiteX0" fmla="*/ 12699 w 547914"/>
              <a:gd name="connsiteY0" fmla="*/ 39914 h 780142"/>
              <a:gd name="connsiteX1" fmla="*/ 175985 w 547914"/>
              <a:gd name="connsiteY1" fmla="*/ 50800 h 780142"/>
              <a:gd name="connsiteX2" fmla="*/ 88899 w 547914"/>
              <a:gd name="connsiteY2" fmla="*/ 344714 h 780142"/>
              <a:gd name="connsiteX3" fmla="*/ 1814 w 547914"/>
              <a:gd name="connsiteY3" fmla="*/ 290285 h 780142"/>
              <a:gd name="connsiteX4" fmla="*/ 78014 w 547914"/>
              <a:gd name="connsiteY4" fmla="*/ 159657 h 780142"/>
              <a:gd name="connsiteX5" fmla="*/ 252185 w 547914"/>
              <a:gd name="connsiteY5" fmla="*/ 181428 h 780142"/>
              <a:gd name="connsiteX6" fmla="*/ 306614 w 547914"/>
              <a:gd name="connsiteY6" fmla="*/ 344714 h 780142"/>
              <a:gd name="connsiteX7" fmla="*/ 197757 w 547914"/>
              <a:gd name="connsiteY7" fmla="*/ 508000 h 780142"/>
              <a:gd name="connsiteX8" fmla="*/ 99785 w 547914"/>
              <a:gd name="connsiteY8" fmla="*/ 486228 h 780142"/>
              <a:gd name="connsiteX9" fmla="*/ 165099 w 547914"/>
              <a:gd name="connsiteY9" fmla="*/ 301171 h 780142"/>
              <a:gd name="connsiteX10" fmla="*/ 371928 w 547914"/>
              <a:gd name="connsiteY10" fmla="*/ 355600 h 780142"/>
              <a:gd name="connsiteX11" fmla="*/ 393699 w 547914"/>
              <a:gd name="connsiteY11" fmla="*/ 497114 h 780142"/>
              <a:gd name="connsiteX12" fmla="*/ 317499 w 547914"/>
              <a:gd name="connsiteY12" fmla="*/ 638628 h 780142"/>
              <a:gd name="connsiteX13" fmla="*/ 241299 w 547914"/>
              <a:gd name="connsiteY13" fmla="*/ 616857 h 780142"/>
              <a:gd name="connsiteX14" fmla="*/ 284842 w 547914"/>
              <a:gd name="connsiteY14" fmla="*/ 497114 h 780142"/>
              <a:gd name="connsiteX15" fmla="*/ 415471 w 547914"/>
              <a:gd name="connsiteY15" fmla="*/ 475342 h 780142"/>
              <a:gd name="connsiteX16" fmla="*/ 535214 w 547914"/>
              <a:gd name="connsiteY16" fmla="*/ 573314 h 780142"/>
              <a:gd name="connsiteX17" fmla="*/ 491671 w 547914"/>
              <a:gd name="connsiteY17" fmla="*/ 780142 h 78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914" h="780142">
                <a:moveTo>
                  <a:pt x="12699" y="39914"/>
                </a:moveTo>
                <a:cubicBezTo>
                  <a:pt x="87992" y="19957"/>
                  <a:pt x="163285" y="0"/>
                  <a:pt x="175985" y="50800"/>
                </a:cubicBezTo>
                <a:cubicBezTo>
                  <a:pt x="188685" y="101600"/>
                  <a:pt x="117927" y="304800"/>
                  <a:pt x="88899" y="344714"/>
                </a:cubicBezTo>
                <a:cubicBezTo>
                  <a:pt x="59871" y="384628"/>
                  <a:pt x="3628" y="321128"/>
                  <a:pt x="1814" y="290285"/>
                </a:cubicBezTo>
                <a:cubicBezTo>
                  <a:pt x="0" y="259442"/>
                  <a:pt x="36286" y="177800"/>
                  <a:pt x="78014" y="159657"/>
                </a:cubicBezTo>
                <a:cubicBezTo>
                  <a:pt x="119742" y="141514"/>
                  <a:pt x="214085" y="150585"/>
                  <a:pt x="252185" y="181428"/>
                </a:cubicBezTo>
                <a:cubicBezTo>
                  <a:pt x="290285" y="212271"/>
                  <a:pt x="315685" y="290285"/>
                  <a:pt x="306614" y="344714"/>
                </a:cubicBezTo>
                <a:cubicBezTo>
                  <a:pt x="297543" y="399143"/>
                  <a:pt x="232229" y="484414"/>
                  <a:pt x="197757" y="508000"/>
                </a:cubicBezTo>
                <a:cubicBezTo>
                  <a:pt x="163286" y="531586"/>
                  <a:pt x="105228" y="520700"/>
                  <a:pt x="99785" y="486228"/>
                </a:cubicBezTo>
                <a:cubicBezTo>
                  <a:pt x="94342" y="451757"/>
                  <a:pt x="119742" y="322942"/>
                  <a:pt x="165099" y="301171"/>
                </a:cubicBezTo>
                <a:cubicBezTo>
                  <a:pt x="210456" y="279400"/>
                  <a:pt x="333828" y="322943"/>
                  <a:pt x="371928" y="355600"/>
                </a:cubicBezTo>
                <a:cubicBezTo>
                  <a:pt x="410028" y="388257"/>
                  <a:pt x="402770" y="449943"/>
                  <a:pt x="393699" y="497114"/>
                </a:cubicBezTo>
                <a:cubicBezTo>
                  <a:pt x="384628" y="544285"/>
                  <a:pt x="342899" y="618671"/>
                  <a:pt x="317499" y="638628"/>
                </a:cubicBezTo>
                <a:cubicBezTo>
                  <a:pt x="292099" y="658585"/>
                  <a:pt x="246742" y="640443"/>
                  <a:pt x="241299" y="616857"/>
                </a:cubicBezTo>
                <a:cubicBezTo>
                  <a:pt x="235856" y="593271"/>
                  <a:pt x="255813" y="520700"/>
                  <a:pt x="284842" y="497114"/>
                </a:cubicBezTo>
                <a:cubicBezTo>
                  <a:pt x="313871" y="473528"/>
                  <a:pt x="373742" y="462642"/>
                  <a:pt x="415471" y="475342"/>
                </a:cubicBezTo>
                <a:cubicBezTo>
                  <a:pt x="457200" y="488042"/>
                  <a:pt x="522514" y="522514"/>
                  <a:pt x="535214" y="573314"/>
                </a:cubicBezTo>
                <a:cubicBezTo>
                  <a:pt x="547914" y="624114"/>
                  <a:pt x="519792" y="702128"/>
                  <a:pt x="491671" y="78014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296885" y="2329542"/>
            <a:ext cx="293915" cy="315686"/>
          </a:xfrm>
          <a:prstGeom prst="flowChartConnector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 rot="1816194">
            <a:off x="7271603" y="2838949"/>
            <a:ext cx="1317223" cy="1373819"/>
            <a:chOff x="4016777" y="2316436"/>
            <a:chExt cx="1317223" cy="1373819"/>
          </a:xfrm>
        </p:grpSpPr>
        <p:sp>
          <p:nvSpPr>
            <p:cNvPr id="23" name="Капля 22"/>
            <p:cNvSpPr/>
            <p:nvPr/>
          </p:nvSpPr>
          <p:spPr>
            <a:xfrm rot="17856299">
              <a:off x="4011069" y="2322144"/>
              <a:ext cx="1208756" cy="1197340"/>
            </a:xfrm>
            <a:prstGeom prst="teardrop">
              <a:avLst>
                <a:gd name="adj" fmla="val 12396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ирог 23"/>
            <p:cNvSpPr/>
            <p:nvPr/>
          </p:nvSpPr>
          <p:spPr>
            <a:xfrm rot="9244126">
              <a:off x="4038600" y="3243943"/>
              <a:ext cx="337457" cy="359228"/>
            </a:xfrm>
            <a:prstGeom prst="pi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Пирог 24"/>
            <p:cNvSpPr/>
            <p:nvPr/>
          </p:nvSpPr>
          <p:spPr>
            <a:xfrm rot="8245292">
              <a:off x="4365172" y="3331027"/>
              <a:ext cx="337457" cy="359228"/>
            </a:xfrm>
            <a:prstGeom prst="pi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ирог 25"/>
            <p:cNvSpPr/>
            <p:nvPr/>
          </p:nvSpPr>
          <p:spPr>
            <a:xfrm rot="6755810">
              <a:off x="4713515" y="3287484"/>
              <a:ext cx="337457" cy="359228"/>
            </a:xfrm>
            <a:prstGeom prst="pi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ирог 26"/>
            <p:cNvSpPr/>
            <p:nvPr/>
          </p:nvSpPr>
          <p:spPr>
            <a:xfrm rot="6025504">
              <a:off x="4985657" y="3091544"/>
              <a:ext cx="337457" cy="359228"/>
            </a:xfrm>
            <a:prstGeom prst="pi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Блок-схема: процесс 27"/>
          <p:cNvSpPr/>
          <p:nvPr/>
        </p:nvSpPr>
        <p:spPr>
          <a:xfrm>
            <a:off x="4506685" y="4310744"/>
            <a:ext cx="4158343" cy="718457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868885" y="4060372"/>
            <a:ext cx="272143" cy="2939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7271657" y="4071258"/>
            <a:ext cx="272143" cy="2939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717972" y="4082143"/>
            <a:ext cx="272143" cy="2939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8066317" y="4071257"/>
            <a:ext cx="272143" cy="2939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3" name="Блок-схема: задержка 32"/>
          <p:cNvSpPr/>
          <p:nvPr/>
        </p:nvSpPr>
        <p:spPr>
          <a:xfrm rot="5400000">
            <a:off x="7538357" y="3684815"/>
            <a:ext cx="130628" cy="1513114"/>
          </a:xfrm>
          <a:prstGeom prst="flowChartDela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4343400" y="1589314"/>
            <a:ext cx="1654628" cy="2286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5910942" y="1556658"/>
            <a:ext cx="293915" cy="315686"/>
          </a:xfrm>
          <a:prstGeom prst="flowChartConnector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8044542" y="2264228"/>
            <a:ext cx="293915" cy="315686"/>
          </a:xfrm>
          <a:prstGeom prst="flowChartConnector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6204857" y="1669142"/>
            <a:ext cx="2002972" cy="605972"/>
          </a:xfrm>
          <a:custGeom>
            <a:avLst/>
            <a:gdLst>
              <a:gd name="connsiteX0" fmla="*/ 0 w 2002972"/>
              <a:gd name="connsiteY0" fmla="*/ 39915 h 605972"/>
              <a:gd name="connsiteX1" fmla="*/ 500743 w 2002972"/>
              <a:gd name="connsiteY1" fmla="*/ 29029 h 605972"/>
              <a:gd name="connsiteX2" fmla="*/ 587829 w 2002972"/>
              <a:gd name="connsiteY2" fmla="*/ 214087 h 605972"/>
              <a:gd name="connsiteX3" fmla="*/ 478972 w 2002972"/>
              <a:gd name="connsiteY3" fmla="*/ 170544 h 605972"/>
              <a:gd name="connsiteX4" fmla="*/ 1077686 w 2002972"/>
              <a:gd name="connsiteY4" fmla="*/ 148772 h 605972"/>
              <a:gd name="connsiteX5" fmla="*/ 1121229 w 2002972"/>
              <a:gd name="connsiteY5" fmla="*/ 355601 h 605972"/>
              <a:gd name="connsiteX6" fmla="*/ 1023257 w 2002972"/>
              <a:gd name="connsiteY6" fmla="*/ 312058 h 605972"/>
              <a:gd name="connsiteX7" fmla="*/ 1709057 w 2002972"/>
              <a:gd name="connsiteY7" fmla="*/ 410029 h 605972"/>
              <a:gd name="connsiteX8" fmla="*/ 1654629 w 2002972"/>
              <a:gd name="connsiteY8" fmla="*/ 584201 h 605972"/>
              <a:gd name="connsiteX9" fmla="*/ 1632857 w 2002972"/>
              <a:gd name="connsiteY9" fmla="*/ 497115 h 605972"/>
              <a:gd name="connsiteX10" fmla="*/ 2002972 w 2002972"/>
              <a:gd name="connsiteY10" fmla="*/ 605972 h 6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2972" h="605972">
                <a:moveTo>
                  <a:pt x="0" y="39915"/>
                </a:moveTo>
                <a:cubicBezTo>
                  <a:pt x="201386" y="19957"/>
                  <a:pt x="402772" y="0"/>
                  <a:pt x="500743" y="29029"/>
                </a:cubicBezTo>
                <a:cubicBezTo>
                  <a:pt x="598714" y="58058"/>
                  <a:pt x="591458" y="190501"/>
                  <a:pt x="587829" y="214087"/>
                </a:cubicBezTo>
                <a:cubicBezTo>
                  <a:pt x="584200" y="237673"/>
                  <a:pt x="397329" y="181430"/>
                  <a:pt x="478972" y="170544"/>
                </a:cubicBezTo>
                <a:cubicBezTo>
                  <a:pt x="560615" y="159658"/>
                  <a:pt x="970643" y="117929"/>
                  <a:pt x="1077686" y="148772"/>
                </a:cubicBezTo>
                <a:cubicBezTo>
                  <a:pt x="1184729" y="179615"/>
                  <a:pt x="1130300" y="328387"/>
                  <a:pt x="1121229" y="355601"/>
                </a:cubicBezTo>
                <a:cubicBezTo>
                  <a:pt x="1112158" y="382815"/>
                  <a:pt x="925286" y="302987"/>
                  <a:pt x="1023257" y="312058"/>
                </a:cubicBezTo>
                <a:cubicBezTo>
                  <a:pt x="1121228" y="321129"/>
                  <a:pt x="1603828" y="364672"/>
                  <a:pt x="1709057" y="410029"/>
                </a:cubicBezTo>
                <a:cubicBezTo>
                  <a:pt x="1814286" y="455386"/>
                  <a:pt x="1667329" y="569687"/>
                  <a:pt x="1654629" y="584201"/>
                </a:cubicBezTo>
                <a:cubicBezTo>
                  <a:pt x="1641929" y="598715"/>
                  <a:pt x="1574800" y="493487"/>
                  <a:pt x="1632857" y="497115"/>
                </a:cubicBezTo>
                <a:cubicBezTo>
                  <a:pt x="1690914" y="500743"/>
                  <a:pt x="1846943" y="553357"/>
                  <a:pt x="2002972" y="60597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триховая стрелка вправо 39"/>
          <p:cNvSpPr/>
          <p:nvPr/>
        </p:nvSpPr>
        <p:spPr>
          <a:xfrm>
            <a:off x="4963886" y="2090057"/>
            <a:ext cx="979714" cy="20682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триховая стрелка вправо 40"/>
          <p:cNvSpPr/>
          <p:nvPr/>
        </p:nvSpPr>
        <p:spPr>
          <a:xfrm flipH="1">
            <a:off x="5192486" y="3897086"/>
            <a:ext cx="979714" cy="206829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18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0" grpId="0" animBg="1"/>
      <p:bldP spid="40" grpId="1" animBg="1"/>
      <p:bldP spid="41" grpId="0" animBg="1"/>
      <p:bldP spid="4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2772" y="1338943"/>
            <a:ext cx="8229600" cy="295002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Цикл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взаимодействия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нитей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олилиния 93"/>
          <p:cNvSpPr/>
          <p:nvPr/>
        </p:nvSpPr>
        <p:spPr>
          <a:xfrm>
            <a:off x="2436267" y="789159"/>
            <a:ext cx="5740924" cy="933253"/>
          </a:xfrm>
          <a:custGeom>
            <a:avLst/>
            <a:gdLst>
              <a:gd name="connsiteX0" fmla="*/ 0 w 5740924"/>
              <a:gd name="connsiteY0" fmla="*/ 718008 h 887690"/>
              <a:gd name="connsiteX1" fmla="*/ 1074656 w 5740924"/>
              <a:gd name="connsiteY1" fmla="*/ 378643 h 887690"/>
              <a:gd name="connsiteX2" fmla="*/ 2262433 w 5740924"/>
              <a:gd name="connsiteY2" fmla="*/ 67558 h 887690"/>
              <a:gd name="connsiteX3" fmla="*/ 3044858 w 5740924"/>
              <a:gd name="connsiteY3" fmla="*/ 10998 h 887690"/>
              <a:gd name="connsiteX4" fmla="*/ 3921551 w 5740924"/>
              <a:gd name="connsiteY4" fmla="*/ 133546 h 887690"/>
              <a:gd name="connsiteX5" fmla="*/ 4534293 w 5740924"/>
              <a:gd name="connsiteY5" fmla="*/ 538899 h 887690"/>
              <a:gd name="connsiteX6" fmla="*/ 5740924 w 5740924"/>
              <a:gd name="connsiteY6" fmla="*/ 887690 h 88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0924" h="887690">
                <a:moveTo>
                  <a:pt x="0" y="718008"/>
                </a:moveTo>
                <a:cubicBezTo>
                  <a:pt x="348792" y="602529"/>
                  <a:pt x="697584" y="487051"/>
                  <a:pt x="1074656" y="378643"/>
                </a:cubicBezTo>
                <a:cubicBezTo>
                  <a:pt x="1451728" y="270235"/>
                  <a:pt x="1934066" y="128832"/>
                  <a:pt x="2262433" y="67558"/>
                </a:cubicBezTo>
                <a:cubicBezTo>
                  <a:pt x="2590800" y="6284"/>
                  <a:pt x="2768338" y="0"/>
                  <a:pt x="3044858" y="10998"/>
                </a:cubicBezTo>
                <a:cubicBezTo>
                  <a:pt x="3321378" y="21996"/>
                  <a:pt x="3673312" y="45563"/>
                  <a:pt x="3921551" y="133546"/>
                </a:cubicBezTo>
                <a:cubicBezTo>
                  <a:pt x="4169790" y="221529"/>
                  <a:pt x="4231064" y="413208"/>
                  <a:pt x="4534293" y="538899"/>
                </a:cubicBezTo>
                <a:cubicBezTo>
                  <a:pt x="4837522" y="664590"/>
                  <a:pt x="5289223" y="776140"/>
                  <a:pt x="5740924" y="887690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flipV="1">
            <a:off x="2496281" y="886475"/>
            <a:ext cx="54330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 flipV="1">
            <a:off x="5370298" y="756910"/>
            <a:ext cx="47847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 flipV="1">
            <a:off x="4868384" y="834823"/>
            <a:ext cx="51847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 flipV="1">
            <a:off x="4392123" y="863351"/>
            <a:ext cx="52339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 flipV="1">
            <a:off x="3882963" y="1025065"/>
            <a:ext cx="57064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 flipV="1">
            <a:off x="3377620" y="1049638"/>
            <a:ext cx="54808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flipV="1">
            <a:off x="2935890" y="1258070"/>
            <a:ext cx="54675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flipV="1">
            <a:off x="2469521" y="1392709"/>
            <a:ext cx="49464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flipV="1">
            <a:off x="2943763" y="930543"/>
            <a:ext cx="49174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 flipV="1">
            <a:off x="3354230" y="1193041"/>
            <a:ext cx="53376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 flipV="1">
            <a:off x="3832785" y="1448773"/>
            <a:ext cx="55483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 flipH="1">
            <a:off x="7744985" y="651694"/>
            <a:ext cx="507621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 flipH="1">
            <a:off x="7238149" y="794548"/>
            <a:ext cx="51483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 flipH="1">
            <a:off x="6757493" y="940066"/>
            <a:ext cx="58071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flipH="1">
            <a:off x="5844504" y="834912"/>
            <a:ext cx="466181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H="1">
            <a:off x="6327482" y="1346623"/>
            <a:ext cx="52995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flipH="1">
            <a:off x="5878617" y="1535315"/>
            <a:ext cx="49805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 flipH="1">
            <a:off x="5381900" y="1648027"/>
            <a:ext cx="52343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 flipH="1">
            <a:off x="4820604" y="1684282"/>
            <a:ext cx="54739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 flipH="1">
            <a:off x="4351477" y="1562941"/>
            <a:ext cx="50747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 flipV="1">
            <a:off x="2681382" y="1213364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 flipH="1">
            <a:off x="6275924" y="892930"/>
            <a:ext cx="487247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 flipH="1">
            <a:off x="6685699" y="1197652"/>
            <a:ext cx="53938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 flipH="1">
            <a:off x="7623234" y="1537569"/>
            <a:ext cx="572811" cy="5713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 flipV="1">
            <a:off x="3060025" y="1309203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 flipV="1">
            <a:off x="3474805" y="1610861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 flipV="1">
            <a:off x="4002705" y="1874811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 flipV="1">
            <a:off x="4464620" y="199735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 flipV="1">
            <a:off x="4973667" y="211990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 flipV="1">
            <a:off x="5576982" y="2091628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 flipV="1">
            <a:off x="6048322" y="1959653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 flipV="1">
            <a:off x="6557369" y="173340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 flipV="1">
            <a:off x="7416780" y="1065677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 flipV="1">
            <a:off x="7869265" y="961982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/>
          <p:cNvGrpSpPr/>
          <p:nvPr/>
        </p:nvGrpSpPr>
        <p:grpSpPr>
          <a:xfrm>
            <a:off x="7186903" y="1130389"/>
            <a:ext cx="1039317" cy="439868"/>
            <a:chOff x="6174082" y="831425"/>
            <a:chExt cx="1039317" cy="439868"/>
          </a:xfrm>
        </p:grpSpPr>
        <p:grpSp>
          <p:nvGrpSpPr>
            <p:cNvPr id="14" name="Группа 192"/>
            <p:cNvGrpSpPr/>
            <p:nvPr/>
          </p:nvGrpSpPr>
          <p:grpSpPr>
            <a:xfrm>
              <a:off x="6461535" y="864916"/>
              <a:ext cx="625205" cy="406377"/>
              <a:chOff x="5177928" y="1520328"/>
              <a:chExt cx="506776" cy="253388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олилиния 5"/>
            <p:cNvSpPr/>
            <p:nvPr/>
          </p:nvSpPr>
          <p:spPr>
            <a:xfrm rot="10371111">
              <a:off x="6174082" y="831425"/>
              <a:ext cx="1039317" cy="219405"/>
            </a:xfrm>
            <a:custGeom>
              <a:avLst/>
              <a:gdLst>
                <a:gd name="connsiteX0" fmla="*/ 0 w 661012"/>
                <a:gd name="connsiteY0" fmla="*/ 77118 h 77118"/>
                <a:gd name="connsiteX1" fmla="*/ 330506 w 661012"/>
                <a:gd name="connsiteY1" fmla="*/ 66101 h 77118"/>
                <a:gd name="connsiteX2" fmla="*/ 649995 w 661012"/>
                <a:gd name="connsiteY2" fmla="*/ 11017 h 77118"/>
                <a:gd name="connsiteX3" fmla="*/ 649995 w 661012"/>
                <a:gd name="connsiteY3" fmla="*/ 11017 h 77118"/>
                <a:gd name="connsiteX4" fmla="*/ 661012 w 661012"/>
                <a:gd name="connsiteY4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12" h="77118">
                  <a:moveTo>
                    <a:pt x="0" y="77118"/>
                  </a:moveTo>
                  <a:cubicBezTo>
                    <a:pt x="111087" y="77118"/>
                    <a:pt x="222174" y="77118"/>
                    <a:pt x="330506" y="66101"/>
                  </a:cubicBezTo>
                  <a:cubicBezTo>
                    <a:pt x="438839" y="55084"/>
                    <a:pt x="649995" y="11017"/>
                    <a:pt x="649995" y="11017"/>
                  </a:cubicBezTo>
                  <a:lnTo>
                    <a:pt x="649995" y="11017"/>
                  </a:lnTo>
                  <a:lnTo>
                    <a:pt x="661012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2624805" y="1284065"/>
            <a:ext cx="4166647" cy="868837"/>
            <a:chOff x="1611984" y="985101"/>
            <a:chExt cx="4166647" cy="868837"/>
          </a:xfrm>
        </p:grpSpPr>
        <p:grpSp>
          <p:nvGrpSpPr>
            <p:cNvPr id="12" name="Группа 184"/>
            <p:cNvGrpSpPr/>
            <p:nvPr/>
          </p:nvGrpSpPr>
          <p:grpSpPr>
            <a:xfrm rot="12169481">
              <a:off x="2603317" y="1061696"/>
              <a:ext cx="625205" cy="406377"/>
              <a:chOff x="5177928" y="1520328"/>
              <a:chExt cx="506776" cy="25338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3" name="Полилиния 92"/>
            <p:cNvSpPr/>
            <p:nvPr/>
          </p:nvSpPr>
          <p:spPr>
            <a:xfrm>
              <a:off x="1611984" y="985101"/>
              <a:ext cx="4166647" cy="868837"/>
            </a:xfrm>
            <a:custGeom>
              <a:avLst/>
              <a:gdLst>
                <a:gd name="connsiteX0" fmla="*/ 0 w 4166647"/>
                <a:gd name="connsiteY0" fmla="*/ 14141 h 868837"/>
                <a:gd name="connsiteX1" fmla="*/ 461913 w 4166647"/>
                <a:gd name="connsiteY1" fmla="*/ 51848 h 868837"/>
                <a:gd name="connsiteX2" fmla="*/ 933253 w 4166647"/>
                <a:gd name="connsiteY2" fmla="*/ 325226 h 868837"/>
                <a:gd name="connsiteX3" fmla="*/ 1536569 w 4166647"/>
                <a:gd name="connsiteY3" fmla="*/ 645737 h 868837"/>
                <a:gd name="connsiteX4" fmla="*/ 2554663 w 4166647"/>
                <a:gd name="connsiteY4" fmla="*/ 862553 h 868837"/>
                <a:gd name="connsiteX5" fmla="*/ 3619892 w 4166647"/>
                <a:gd name="connsiteY5" fmla="*/ 683444 h 868837"/>
                <a:gd name="connsiteX6" fmla="*/ 4166647 w 4166647"/>
                <a:gd name="connsiteY6" fmla="*/ 438347 h 8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6647" h="868837">
                  <a:moveTo>
                    <a:pt x="0" y="14141"/>
                  </a:moveTo>
                  <a:cubicBezTo>
                    <a:pt x="153185" y="7070"/>
                    <a:pt x="306371" y="0"/>
                    <a:pt x="461913" y="51848"/>
                  </a:cubicBezTo>
                  <a:cubicBezTo>
                    <a:pt x="617455" y="103696"/>
                    <a:pt x="754144" y="226245"/>
                    <a:pt x="933253" y="325226"/>
                  </a:cubicBezTo>
                  <a:cubicBezTo>
                    <a:pt x="1112362" y="424207"/>
                    <a:pt x="1266334" y="556183"/>
                    <a:pt x="1536569" y="645737"/>
                  </a:cubicBezTo>
                  <a:cubicBezTo>
                    <a:pt x="1806804" y="735291"/>
                    <a:pt x="2207443" y="856269"/>
                    <a:pt x="2554663" y="862553"/>
                  </a:cubicBezTo>
                  <a:cubicBezTo>
                    <a:pt x="2901883" y="868837"/>
                    <a:pt x="3351228" y="754145"/>
                    <a:pt x="3619892" y="683444"/>
                  </a:cubicBezTo>
                  <a:cubicBezTo>
                    <a:pt x="3888556" y="612743"/>
                    <a:pt x="4027601" y="525545"/>
                    <a:pt x="4166647" y="438347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84"/>
            <p:cNvGrpSpPr/>
            <p:nvPr/>
          </p:nvGrpSpPr>
          <p:grpSpPr>
            <a:xfrm rot="10262034">
              <a:off x="4556238" y="1336646"/>
              <a:ext cx="625205" cy="406377"/>
              <a:chOff x="5177928" y="1520328"/>
              <a:chExt cx="506776" cy="253388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5" name="Овал 74"/>
          <p:cNvSpPr/>
          <p:nvPr/>
        </p:nvSpPr>
        <p:spPr>
          <a:xfrm flipH="1">
            <a:off x="7143990" y="1354753"/>
            <a:ext cx="543007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Цилиндр 112"/>
          <p:cNvSpPr/>
          <p:nvPr/>
        </p:nvSpPr>
        <p:spPr>
          <a:xfrm rot="5400000">
            <a:off x="3381863" y="261593"/>
            <a:ext cx="1626123" cy="76922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2185416" y="3893602"/>
            <a:ext cx="2251166" cy="2503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567211" y="3882716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011294">
            <a:off x="6254496" y="2968316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4349497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884383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640285" y="3363687"/>
            <a:ext cx="326572" cy="413656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АДФ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6553199" y="3722916"/>
            <a:ext cx="239486" cy="26125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олилиния 93"/>
          <p:cNvSpPr/>
          <p:nvPr/>
        </p:nvSpPr>
        <p:spPr>
          <a:xfrm>
            <a:off x="2436267" y="789159"/>
            <a:ext cx="5740924" cy="933253"/>
          </a:xfrm>
          <a:custGeom>
            <a:avLst/>
            <a:gdLst>
              <a:gd name="connsiteX0" fmla="*/ 0 w 5740924"/>
              <a:gd name="connsiteY0" fmla="*/ 718008 h 887690"/>
              <a:gd name="connsiteX1" fmla="*/ 1074656 w 5740924"/>
              <a:gd name="connsiteY1" fmla="*/ 378643 h 887690"/>
              <a:gd name="connsiteX2" fmla="*/ 2262433 w 5740924"/>
              <a:gd name="connsiteY2" fmla="*/ 67558 h 887690"/>
              <a:gd name="connsiteX3" fmla="*/ 3044858 w 5740924"/>
              <a:gd name="connsiteY3" fmla="*/ 10998 h 887690"/>
              <a:gd name="connsiteX4" fmla="*/ 3921551 w 5740924"/>
              <a:gd name="connsiteY4" fmla="*/ 133546 h 887690"/>
              <a:gd name="connsiteX5" fmla="*/ 4534293 w 5740924"/>
              <a:gd name="connsiteY5" fmla="*/ 538899 h 887690"/>
              <a:gd name="connsiteX6" fmla="*/ 5740924 w 5740924"/>
              <a:gd name="connsiteY6" fmla="*/ 887690 h 88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0924" h="887690">
                <a:moveTo>
                  <a:pt x="0" y="718008"/>
                </a:moveTo>
                <a:cubicBezTo>
                  <a:pt x="348792" y="602529"/>
                  <a:pt x="697584" y="487051"/>
                  <a:pt x="1074656" y="378643"/>
                </a:cubicBezTo>
                <a:cubicBezTo>
                  <a:pt x="1451728" y="270235"/>
                  <a:pt x="1934066" y="128832"/>
                  <a:pt x="2262433" y="67558"/>
                </a:cubicBezTo>
                <a:cubicBezTo>
                  <a:pt x="2590800" y="6284"/>
                  <a:pt x="2768338" y="0"/>
                  <a:pt x="3044858" y="10998"/>
                </a:cubicBezTo>
                <a:cubicBezTo>
                  <a:pt x="3321378" y="21996"/>
                  <a:pt x="3673312" y="45563"/>
                  <a:pt x="3921551" y="133546"/>
                </a:cubicBezTo>
                <a:cubicBezTo>
                  <a:pt x="4169790" y="221529"/>
                  <a:pt x="4231064" y="413208"/>
                  <a:pt x="4534293" y="538899"/>
                </a:cubicBezTo>
                <a:cubicBezTo>
                  <a:pt x="4837522" y="664590"/>
                  <a:pt x="5289223" y="776140"/>
                  <a:pt x="5740924" y="887690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flipV="1">
            <a:off x="2496281" y="886475"/>
            <a:ext cx="54330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 flipV="1">
            <a:off x="5370298" y="756910"/>
            <a:ext cx="47847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 flipV="1">
            <a:off x="4868384" y="834823"/>
            <a:ext cx="51847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 flipV="1">
            <a:off x="4392123" y="863351"/>
            <a:ext cx="52339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 flipV="1">
            <a:off x="3882963" y="1025065"/>
            <a:ext cx="57064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 flipV="1">
            <a:off x="3377620" y="1049638"/>
            <a:ext cx="54808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flipV="1">
            <a:off x="2935890" y="1258070"/>
            <a:ext cx="54675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flipV="1">
            <a:off x="2469521" y="1392709"/>
            <a:ext cx="49464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flipV="1">
            <a:off x="2943763" y="930543"/>
            <a:ext cx="49174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 flipV="1">
            <a:off x="3354230" y="1193041"/>
            <a:ext cx="53376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 flipV="1">
            <a:off x="3832785" y="1448773"/>
            <a:ext cx="55483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 flipH="1">
            <a:off x="7744985" y="651694"/>
            <a:ext cx="507621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 flipH="1">
            <a:off x="7238149" y="794548"/>
            <a:ext cx="51483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 flipH="1">
            <a:off x="6757493" y="940066"/>
            <a:ext cx="58071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flipH="1">
            <a:off x="5844504" y="834912"/>
            <a:ext cx="466181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H="1">
            <a:off x="6327482" y="1346623"/>
            <a:ext cx="52995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flipH="1">
            <a:off x="5878617" y="1535315"/>
            <a:ext cx="49805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 flipH="1">
            <a:off x="5381900" y="1648027"/>
            <a:ext cx="52343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 flipH="1">
            <a:off x="4820604" y="1684282"/>
            <a:ext cx="54739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 flipH="1">
            <a:off x="4351477" y="1562941"/>
            <a:ext cx="50747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 flipV="1">
            <a:off x="2681382" y="1213364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 flipH="1">
            <a:off x="6275924" y="892930"/>
            <a:ext cx="487247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 flipV="1">
            <a:off x="3060025" y="1309203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 flipV="1">
            <a:off x="3474805" y="1610861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 flipV="1">
            <a:off x="4002705" y="1874811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 flipV="1">
            <a:off x="4464620" y="199735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 flipV="1">
            <a:off x="4973667" y="211990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 flipV="1">
            <a:off x="5576982" y="2091628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 flipV="1">
            <a:off x="6048322" y="1959653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 flipV="1">
            <a:off x="6557369" y="173340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 flipV="1">
            <a:off x="7416780" y="1065677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 flipV="1">
            <a:off x="7869265" y="961982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0"/>
          <p:cNvGrpSpPr/>
          <p:nvPr/>
        </p:nvGrpSpPr>
        <p:grpSpPr>
          <a:xfrm>
            <a:off x="7186903" y="1130389"/>
            <a:ext cx="1039317" cy="439868"/>
            <a:chOff x="6174082" y="831425"/>
            <a:chExt cx="1039317" cy="439868"/>
          </a:xfrm>
        </p:grpSpPr>
        <p:grpSp>
          <p:nvGrpSpPr>
            <p:cNvPr id="3" name="Группа 192"/>
            <p:cNvGrpSpPr/>
            <p:nvPr/>
          </p:nvGrpSpPr>
          <p:grpSpPr>
            <a:xfrm>
              <a:off x="6461535" y="864916"/>
              <a:ext cx="625205" cy="406377"/>
              <a:chOff x="5177928" y="1520328"/>
              <a:chExt cx="506776" cy="253388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олилиния 5"/>
            <p:cNvSpPr/>
            <p:nvPr/>
          </p:nvSpPr>
          <p:spPr>
            <a:xfrm rot="10371111">
              <a:off x="6174082" y="831425"/>
              <a:ext cx="1039317" cy="219405"/>
            </a:xfrm>
            <a:custGeom>
              <a:avLst/>
              <a:gdLst>
                <a:gd name="connsiteX0" fmla="*/ 0 w 661012"/>
                <a:gd name="connsiteY0" fmla="*/ 77118 h 77118"/>
                <a:gd name="connsiteX1" fmla="*/ 330506 w 661012"/>
                <a:gd name="connsiteY1" fmla="*/ 66101 h 77118"/>
                <a:gd name="connsiteX2" fmla="*/ 649995 w 661012"/>
                <a:gd name="connsiteY2" fmla="*/ 11017 h 77118"/>
                <a:gd name="connsiteX3" fmla="*/ 649995 w 661012"/>
                <a:gd name="connsiteY3" fmla="*/ 11017 h 77118"/>
                <a:gd name="connsiteX4" fmla="*/ 661012 w 661012"/>
                <a:gd name="connsiteY4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12" h="77118">
                  <a:moveTo>
                    <a:pt x="0" y="77118"/>
                  </a:moveTo>
                  <a:cubicBezTo>
                    <a:pt x="111087" y="77118"/>
                    <a:pt x="222174" y="77118"/>
                    <a:pt x="330506" y="66101"/>
                  </a:cubicBezTo>
                  <a:cubicBezTo>
                    <a:pt x="438839" y="55084"/>
                    <a:pt x="649995" y="11017"/>
                    <a:pt x="649995" y="11017"/>
                  </a:cubicBezTo>
                  <a:lnTo>
                    <a:pt x="649995" y="11017"/>
                  </a:lnTo>
                  <a:lnTo>
                    <a:pt x="661012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Овал 74"/>
          <p:cNvSpPr/>
          <p:nvPr/>
        </p:nvSpPr>
        <p:spPr>
          <a:xfrm flipH="1">
            <a:off x="7143990" y="1354753"/>
            <a:ext cx="543007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Цилиндр 112"/>
          <p:cNvSpPr/>
          <p:nvPr/>
        </p:nvSpPr>
        <p:spPr>
          <a:xfrm rot="5400000">
            <a:off x="3381863" y="261593"/>
            <a:ext cx="1626123" cy="76922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2185416" y="3893602"/>
            <a:ext cx="2251166" cy="2503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567211" y="3882716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011294">
            <a:off x="6254496" y="2968316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4349497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884383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/>
        </p:nvSpPr>
        <p:spPr>
          <a:xfrm>
            <a:off x="664029" y="522514"/>
            <a:ext cx="93617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6640285" y="3363687"/>
            <a:ext cx="326572" cy="413656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АДФ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6553199" y="3722916"/>
            <a:ext cx="239486" cy="26125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7" name="8-конечная звезда 86"/>
          <p:cNvSpPr/>
          <p:nvPr/>
        </p:nvSpPr>
        <p:spPr>
          <a:xfrm>
            <a:off x="7630886" y="1338937"/>
            <a:ext cx="544286" cy="42454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</a:rPr>
              <a:t>Са</a:t>
            </a:r>
            <a:r>
              <a:rPr lang="ru-RU" sz="800" b="1" baseline="30000" dirty="0" smtClean="0">
                <a:solidFill>
                  <a:schemeClr val="tx1"/>
                </a:solidFill>
              </a:rPr>
              <a:t>2+</a:t>
            </a:r>
            <a:endParaRPr lang="ru-RU" sz="800" b="1" baseline="30000" dirty="0">
              <a:solidFill>
                <a:schemeClr val="tx1"/>
              </a:solidFill>
            </a:endParaRPr>
          </a:p>
        </p:txBody>
      </p:sp>
      <p:grpSp>
        <p:nvGrpSpPr>
          <p:cNvPr id="4" name="Группа 88"/>
          <p:cNvGrpSpPr/>
          <p:nvPr/>
        </p:nvGrpSpPr>
        <p:grpSpPr>
          <a:xfrm>
            <a:off x="2624805" y="1110338"/>
            <a:ext cx="4166647" cy="1042564"/>
            <a:chOff x="2624805" y="1110338"/>
            <a:chExt cx="4166647" cy="1042564"/>
          </a:xfrm>
        </p:grpSpPr>
        <p:grpSp>
          <p:nvGrpSpPr>
            <p:cNvPr id="5" name="Группа 109"/>
            <p:cNvGrpSpPr/>
            <p:nvPr/>
          </p:nvGrpSpPr>
          <p:grpSpPr>
            <a:xfrm>
              <a:off x="2624805" y="1284065"/>
              <a:ext cx="4166647" cy="868837"/>
              <a:chOff x="1611984" y="985101"/>
              <a:chExt cx="4166647" cy="868837"/>
            </a:xfrm>
          </p:grpSpPr>
          <p:grpSp>
            <p:nvGrpSpPr>
              <p:cNvPr id="7" name="Группа 184"/>
              <p:cNvGrpSpPr/>
              <p:nvPr/>
            </p:nvGrpSpPr>
            <p:grpSpPr>
              <a:xfrm rot="12169481">
                <a:off x="2603317" y="1061696"/>
                <a:ext cx="625205" cy="406377"/>
                <a:chOff x="5177928" y="1520328"/>
                <a:chExt cx="506776" cy="253388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3" name="Полилиния 92"/>
              <p:cNvSpPr/>
              <p:nvPr/>
            </p:nvSpPr>
            <p:spPr>
              <a:xfrm>
                <a:off x="1611984" y="985101"/>
                <a:ext cx="4166647" cy="868837"/>
              </a:xfrm>
              <a:custGeom>
                <a:avLst/>
                <a:gdLst>
                  <a:gd name="connsiteX0" fmla="*/ 0 w 4166647"/>
                  <a:gd name="connsiteY0" fmla="*/ 14141 h 868837"/>
                  <a:gd name="connsiteX1" fmla="*/ 461913 w 4166647"/>
                  <a:gd name="connsiteY1" fmla="*/ 51848 h 868837"/>
                  <a:gd name="connsiteX2" fmla="*/ 933253 w 4166647"/>
                  <a:gd name="connsiteY2" fmla="*/ 325226 h 868837"/>
                  <a:gd name="connsiteX3" fmla="*/ 1536569 w 4166647"/>
                  <a:gd name="connsiteY3" fmla="*/ 645737 h 868837"/>
                  <a:gd name="connsiteX4" fmla="*/ 2554663 w 4166647"/>
                  <a:gd name="connsiteY4" fmla="*/ 862553 h 868837"/>
                  <a:gd name="connsiteX5" fmla="*/ 3619892 w 4166647"/>
                  <a:gd name="connsiteY5" fmla="*/ 683444 h 868837"/>
                  <a:gd name="connsiteX6" fmla="*/ 4166647 w 4166647"/>
                  <a:gd name="connsiteY6" fmla="*/ 438347 h 86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6647" h="868837">
                    <a:moveTo>
                      <a:pt x="0" y="14141"/>
                    </a:moveTo>
                    <a:cubicBezTo>
                      <a:pt x="153185" y="7070"/>
                      <a:pt x="306371" y="0"/>
                      <a:pt x="461913" y="51848"/>
                    </a:cubicBezTo>
                    <a:cubicBezTo>
                      <a:pt x="617455" y="103696"/>
                      <a:pt x="754144" y="226245"/>
                      <a:pt x="933253" y="325226"/>
                    </a:cubicBezTo>
                    <a:cubicBezTo>
                      <a:pt x="1112362" y="424207"/>
                      <a:pt x="1266334" y="556183"/>
                      <a:pt x="1536569" y="645737"/>
                    </a:cubicBezTo>
                    <a:cubicBezTo>
                      <a:pt x="1806804" y="735291"/>
                      <a:pt x="2207443" y="856269"/>
                      <a:pt x="2554663" y="862553"/>
                    </a:cubicBezTo>
                    <a:cubicBezTo>
                      <a:pt x="2901883" y="868837"/>
                      <a:pt x="3351228" y="754145"/>
                      <a:pt x="3619892" y="683444"/>
                    </a:cubicBezTo>
                    <a:cubicBezTo>
                      <a:pt x="3888556" y="612743"/>
                      <a:pt x="4027601" y="525545"/>
                      <a:pt x="4166647" y="438347"/>
                    </a:cubicBezTo>
                  </a:path>
                </a:pathLst>
              </a:cu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" name="Группа 184"/>
              <p:cNvGrpSpPr/>
              <p:nvPr/>
            </p:nvGrpSpPr>
            <p:grpSpPr>
              <a:xfrm rot="10262034">
                <a:off x="4556238" y="1336646"/>
                <a:ext cx="625205" cy="406377"/>
                <a:chOff x="5177928" y="1520328"/>
                <a:chExt cx="506776" cy="253388"/>
              </a:xfrm>
            </p:grpSpPr>
            <p:sp>
              <p:nvSpPr>
                <p:cNvPr id="107" name="Овал 106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Овал 107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7" name="8-конечная звезда 66"/>
            <p:cNvSpPr/>
            <p:nvPr/>
          </p:nvSpPr>
          <p:spPr>
            <a:xfrm>
              <a:off x="5617027" y="1349822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88" name="8-конечная звезда 87"/>
            <p:cNvSpPr/>
            <p:nvPr/>
          </p:nvSpPr>
          <p:spPr>
            <a:xfrm>
              <a:off x="3679371" y="1110338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 flipH="1">
            <a:off x="7623234" y="1537569"/>
            <a:ext cx="572811" cy="5713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 flipH="1">
            <a:off x="6685699" y="1197652"/>
            <a:ext cx="53938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C -3.61111E-6 1.48148E-6 0.00764 -0.01667 0.01545 -0.0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1458 0.00104 0.02917 0.00121 0.03496 " pathEditMode="relative" ptsTypes="aA">
                                      <p:cBhvr>
                                        <p:cTn id="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1458 0.00104 0.02917 0.00121 0.03496 " pathEditMode="relative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олилиния 93"/>
          <p:cNvSpPr/>
          <p:nvPr/>
        </p:nvSpPr>
        <p:spPr>
          <a:xfrm>
            <a:off x="2436267" y="789159"/>
            <a:ext cx="5740924" cy="933253"/>
          </a:xfrm>
          <a:custGeom>
            <a:avLst/>
            <a:gdLst>
              <a:gd name="connsiteX0" fmla="*/ 0 w 5740924"/>
              <a:gd name="connsiteY0" fmla="*/ 718008 h 887690"/>
              <a:gd name="connsiteX1" fmla="*/ 1074656 w 5740924"/>
              <a:gd name="connsiteY1" fmla="*/ 378643 h 887690"/>
              <a:gd name="connsiteX2" fmla="*/ 2262433 w 5740924"/>
              <a:gd name="connsiteY2" fmla="*/ 67558 h 887690"/>
              <a:gd name="connsiteX3" fmla="*/ 3044858 w 5740924"/>
              <a:gd name="connsiteY3" fmla="*/ 10998 h 887690"/>
              <a:gd name="connsiteX4" fmla="*/ 3921551 w 5740924"/>
              <a:gd name="connsiteY4" fmla="*/ 133546 h 887690"/>
              <a:gd name="connsiteX5" fmla="*/ 4534293 w 5740924"/>
              <a:gd name="connsiteY5" fmla="*/ 538899 h 887690"/>
              <a:gd name="connsiteX6" fmla="*/ 5740924 w 5740924"/>
              <a:gd name="connsiteY6" fmla="*/ 887690 h 88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0924" h="887690">
                <a:moveTo>
                  <a:pt x="0" y="718008"/>
                </a:moveTo>
                <a:cubicBezTo>
                  <a:pt x="348792" y="602529"/>
                  <a:pt x="697584" y="487051"/>
                  <a:pt x="1074656" y="378643"/>
                </a:cubicBezTo>
                <a:cubicBezTo>
                  <a:pt x="1451728" y="270235"/>
                  <a:pt x="1934066" y="128832"/>
                  <a:pt x="2262433" y="67558"/>
                </a:cubicBezTo>
                <a:cubicBezTo>
                  <a:pt x="2590800" y="6284"/>
                  <a:pt x="2768338" y="0"/>
                  <a:pt x="3044858" y="10998"/>
                </a:cubicBezTo>
                <a:cubicBezTo>
                  <a:pt x="3321378" y="21996"/>
                  <a:pt x="3673312" y="45563"/>
                  <a:pt x="3921551" y="133546"/>
                </a:cubicBezTo>
                <a:cubicBezTo>
                  <a:pt x="4169790" y="221529"/>
                  <a:pt x="4231064" y="413208"/>
                  <a:pt x="4534293" y="538899"/>
                </a:cubicBezTo>
                <a:cubicBezTo>
                  <a:pt x="4837522" y="664590"/>
                  <a:pt x="5289223" y="776140"/>
                  <a:pt x="5740924" y="887690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flipV="1">
            <a:off x="2496281" y="886475"/>
            <a:ext cx="54330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 flipV="1">
            <a:off x="5370298" y="756910"/>
            <a:ext cx="47847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 flipV="1">
            <a:off x="4868384" y="834823"/>
            <a:ext cx="51847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 flipV="1">
            <a:off x="4392123" y="863351"/>
            <a:ext cx="52339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 flipV="1">
            <a:off x="3882963" y="1025065"/>
            <a:ext cx="57064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 flipV="1">
            <a:off x="3377620" y="1049638"/>
            <a:ext cx="54808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flipV="1">
            <a:off x="2935890" y="1258070"/>
            <a:ext cx="54675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flipV="1">
            <a:off x="2469521" y="1392709"/>
            <a:ext cx="49464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flipV="1">
            <a:off x="2943763" y="930543"/>
            <a:ext cx="49174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 flipV="1">
            <a:off x="3354230" y="1193041"/>
            <a:ext cx="53376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 flipV="1">
            <a:off x="3832785" y="1448773"/>
            <a:ext cx="55483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 flipH="1">
            <a:off x="7744985" y="651694"/>
            <a:ext cx="507621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 flipH="1">
            <a:off x="7238149" y="794548"/>
            <a:ext cx="51483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 flipH="1">
            <a:off x="6757493" y="940066"/>
            <a:ext cx="58071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flipH="1">
            <a:off x="5844504" y="834912"/>
            <a:ext cx="466181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H="1">
            <a:off x="6327482" y="1346623"/>
            <a:ext cx="52995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flipH="1">
            <a:off x="5878617" y="1535315"/>
            <a:ext cx="49805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 flipH="1">
            <a:off x="5381900" y="1648027"/>
            <a:ext cx="52343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 flipH="1">
            <a:off x="4820604" y="1684282"/>
            <a:ext cx="54739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 flipH="1">
            <a:off x="4351477" y="1562941"/>
            <a:ext cx="50747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 flipV="1">
            <a:off x="2681382" y="1213364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 flipH="1">
            <a:off x="6275924" y="892930"/>
            <a:ext cx="487247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 flipV="1">
            <a:off x="3060025" y="1309203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 flipV="1">
            <a:off x="3474805" y="1610861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 flipV="1">
            <a:off x="4002705" y="1874811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 flipV="1">
            <a:off x="4464620" y="199735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 flipV="1">
            <a:off x="4973667" y="211990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 flipV="1">
            <a:off x="5576982" y="2091628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 flipV="1">
            <a:off x="6048322" y="1959653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 flipV="1">
            <a:off x="6557369" y="173340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 flipV="1">
            <a:off x="7416780" y="1065677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 flipV="1">
            <a:off x="7869265" y="961982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0"/>
          <p:cNvGrpSpPr/>
          <p:nvPr/>
        </p:nvGrpSpPr>
        <p:grpSpPr>
          <a:xfrm>
            <a:off x="7252218" y="1348104"/>
            <a:ext cx="1039317" cy="439868"/>
            <a:chOff x="6174082" y="831425"/>
            <a:chExt cx="1039317" cy="439868"/>
          </a:xfrm>
        </p:grpSpPr>
        <p:grpSp>
          <p:nvGrpSpPr>
            <p:cNvPr id="3" name="Группа 192"/>
            <p:cNvGrpSpPr/>
            <p:nvPr/>
          </p:nvGrpSpPr>
          <p:grpSpPr>
            <a:xfrm>
              <a:off x="6461535" y="864916"/>
              <a:ext cx="625205" cy="406377"/>
              <a:chOff x="5177928" y="1520328"/>
              <a:chExt cx="506776" cy="253388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олилиния 5"/>
            <p:cNvSpPr/>
            <p:nvPr/>
          </p:nvSpPr>
          <p:spPr>
            <a:xfrm rot="10371111">
              <a:off x="6174082" y="831425"/>
              <a:ext cx="1039317" cy="219405"/>
            </a:xfrm>
            <a:custGeom>
              <a:avLst/>
              <a:gdLst>
                <a:gd name="connsiteX0" fmla="*/ 0 w 661012"/>
                <a:gd name="connsiteY0" fmla="*/ 77118 h 77118"/>
                <a:gd name="connsiteX1" fmla="*/ 330506 w 661012"/>
                <a:gd name="connsiteY1" fmla="*/ 66101 h 77118"/>
                <a:gd name="connsiteX2" fmla="*/ 649995 w 661012"/>
                <a:gd name="connsiteY2" fmla="*/ 11017 h 77118"/>
                <a:gd name="connsiteX3" fmla="*/ 649995 w 661012"/>
                <a:gd name="connsiteY3" fmla="*/ 11017 h 77118"/>
                <a:gd name="connsiteX4" fmla="*/ 661012 w 661012"/>
                <a:gd name="connsiteY4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12" h="77118">
                  <a:moveTo>
                    <a:pt x="0" y="77118"/>
                  </a:moveTo>
                  <a:cubicBezTo>
                    <a:pt x="111087" y="77118"/>
                    <a:pt x="222174" y="77118"/>
                    <a:pt x="330506" y="66101"/>
                  </a:cubicBezTo>
                  <a:cubicBezTo>
                    <a:pt x="438839" y="55084"/>
                    <a:pt x="649995" y="11017"/>
                    <a:pt x="649995" y="11017"/>
                  </a:cubicBezTo>
                  <a:lnTo>
                    <a:pt x="649995" y="11017"/>
                  </a:lnTo>
                  <a:lnTo>
                    <a:pt x="661012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Овал 74"/>
          <p:cNvSpPr/>
          <p:nvPr/>
        </p:nvSpPr>
        <p:spPr>
          <a:xfrm flipH="1">
            <a:off x="7143990" y="1354753"/>
            <a:ext cx="543007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Цилиндр 112"/>
          <p:cNvSpPr/>
          <p:nvPr/>
        </p:nvSpPr>
        <p:spPr>
          <a:xfrm rot="5400000">
            <a:off x="3381863" y="261593"/>
            <a:ext cx="1626123" cy="76922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/>
        </p:nvSpPr>
        <p:spPr>
          <a:xfrm>
            <a:off x="664029" y="522514"/>
            <a:ext cx="93617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7" name="8-конечная звезда 86"/>
          <p:cNvSpPr/>
          <p:nvPr/>
        </p:nvSpPr>
        <p:spPr>
          <a:xfrm>
            <a:off x="7630886" y="1621965"/>
            <a:ext cx="544286" cy="42454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</a:rPr>
              <a:t>Са</a:t>
            </a:r>
            <a:r>
              <a:rPr lang="ru-RU" sz="800" b="1" baseline="30000" dirty="0" smtClean="0">
                <a:solidFill>
                  <a:schemeClr val="tx1"/>
                </a:solidFill>
              </a:rPr>
              <a:t>2+</a:t>
            </a:r>
            <a:endParaRPr lang="ru-RU" sz="800" b="1" baseline="30000" dirty="0">
              <a:solidFill>
                <a:schemeClr val="tx1"/>
              </a:solidFill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2766323" y="881739"/>
            <a:ext cx="4166647" cy="1042564"/>
            <a:chOff x="2624805" y="1110338"/>
            <a:chExt cx="4166647" cy="1042564"/>
          </a:xfrm>
        </p:grpSpPr>
        <p:grpSp>
          <p:nvGrpSpPr>
            <p:cNvPr id="4" name="Группа 109"/>
            <p:cNvGrpSpPr/>
            <p:nvPr/>
          </p:nvGrpSpPr>
          <p:grpSpPr>
            <a:xfrm>
              <a:off x="2624805" y="1284065"/>
              <a:ext cx="4166647" cy="868837"/>
              <a:chOff x="1611984" y="985101"/>
              <a:chExt cx="4166647" cy="868837"/>
            </a:xfrm>
          </p:grpSpPr>
          <p:grpSp>
            <p:nvGrpSpPr>
              <p:cNvPr id="5" name="Группа 184"/>
              <p:cNvGrpSpPr/>
              <p:nvPr/>
            </p:nvGrpSpPr>
            <p:grpSpPr>
              <a:xfrm rot="12169481">
                <a:off x="2603317" y="1061696"/>
                <a:ext cx="625205" cy="406377"/>
                <a:chOff x="5177928" y="1520328"/>
                <a:chExt cx="506776" cy="253388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3" name="Полилиния 92"/>
              <p:cNvSpPr/>
              <p:nvPr/>
            </p:nvSpPr>
            <p:spPr>
              <a:xfrm>
                <a:off x="1611984" y="985101"/>
                <a:ext cx="4166647" cy="868837"/>
              </a:xfrm>
              <a:custGeom>
                <a:avLst/>
                <a:gdLst>
                  <a:gd name="connsiteX0" fmla="*/ 0 w 4166647"/>
                  <a:gd name="connsiteY0" fmla="*/ 14141 h 868837"/>
                  <a:gd name="connsiteX1" fmla="*/ 461913 w 4166647"/>
                  <a:gd name="connsiteY1" fmla="*/ 51848 h 868837"/>
                  <a:gd name="connsiteX2" fmla="*/ 933253 w 4166647"/>
                  <a:gd name="connsiteY2" fmla="*/ 325226 h 868837"/>
                  <a:gd name="connsiteX3" fmla="*/ 1536569 w 4166647"/>
                  <a:gd name="connsiteY3" fmla="*/ 645737 h 868837"/>
                  <a:gd name="connsiteX4" fmla="*/ 2554663 w 4166647"/>
                  <a:gd name="connsiteY4" fmla="*/ 862553 h 868837"/>
                  <a:gd name="connsiteX5" fmla="*/ 3619892 w 4166647"/>
                  <a:gd name="connsiteY5" fmla="*/ 683444 h 868837"/>
                  <a:gd name="connsiteX6" fmla="*/ 4166647 w 4166647"/>
                  <a:gd name="connsiteY6" fmla="*/ 438347 h 86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6647" h="868837">
                    <a:moveTo>
                      <a:pt x="0" y="14141"/>
                    </a:moveTo>
                    <a:cubicBezTo>
                      <a:pt x="153185" y="7070"/>
                      <a:pt x="306371" y="0"/>
                      <a:pt x="461913" y="51848"/>
                    </a:cubicBezTo>
                    <a:cubicBezTo>
                      <a:pt x="617455" y="103696"/>
                      <a:pt x="754144" y="226245"/>
                      <a:pt x="933253" y="325226"/>
                    </a:cubicBezTo>
                    <a:cubicBezTo>
                      <a:pt x="1112362" y="424207"/>
                      <a:pt x="1266334" y="556183"/>
                      <a:pt x="1536569" y="645737"/>
                    </a:cubicBezTo>
                    <a:cubicBezTo>
                      <a:pt x="1806804" y="735291"/>
                      <a:pt x="2207443" y="856269"/>
                      <a:pt x="2554663" y="862553"/>
                    </a:cubicBezTo>
                    <a:cubicBezTo>
                      <a:pt x="2901883" y="868837"/>
                      <a:pt x="3351228" y="754145"/>
                      <a:pt x="3619892" y="683444"/>
                    </a:cubicBezTo>
                    <a:cubicBezTo>
                      <a:pt x="3888556" y="612743"/>
                      <a:pt x="4027601" y="525545"/>
                      <a:pt x="4166647" y="438347"/>
                    </a:cubicBezTo>
                  </a:path>
                </a:pathLst>
              </a:cu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184"/>
              <p:cNvGrpSpPr/>
              <p:nvPr/>
            </p:nvGrpSpPr>
            <p:grpSpPr>
              <a:xfrm rot="10262034">
                <a:off x="4556238" y="1336646"/>
                <a:ext cx="625205" cy="406377"/>
                <a:chOff x="5177928" y="1520328"/>
                <a:chExt cx="506776" cy="253388"/>
              </a:xfrm>
            </p:grpSpPr>
            <p:sp>
              <p:nvSpPr>
                <p:cNvPr id="107" name="Овал 106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Овал 107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7" name="8-конечная звезда 66"/>
            <p:cNvSpPr/>
            <p:nvPr/>
          </p:nvSpPr>
          <p:spPr>
            <a:xfrm>
              <a:off x="5617027" y="1349822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88" name="8-конечная звезда 87"/>
            <p:cNvSpPr/>
            <p:nvPr/>
          </p:nvSpPr>
          <p:spPr>
            <a:xfrm>
              <a:off x="3679371" y="1110338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 flipH="1">
            <a:off x="7623234" y="1537569"/>
            <a:ext cx="572811" cy="5713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 flipH="1">
            <a:off x="6685699" y="1197652"/>
            <a:ext cx="53938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185416" y="3893602"/>
            <a:ext cx="2251166" cy="2503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4567211" y="3882716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011294">
            <a:off x="6254496" y="2968316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 rot="19035965">
            <a:off x="4329384" y="3423892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967375">
            <a:off x="5713543" y="2010312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4349497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9035965">
            <a:off x="5439117" y="2817469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5884383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6640285" y="3363687"/>
            <a:ext cx="326572" cy="413656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АДФ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6553199" y="3722916"/>
            <a:ext cx="239486" cy="26125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6085114" y="2427515"/>
            <a:ext cx="326572" cy="413656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АДФ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5987142" y="2786744"/>
            <a:ext cx="239486" cy="26125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3" grpId="0" animBg="1"/>
      <p:bldP spid="106" grpId="0" animBg="1"/>
      <p:bldP spid="110" grpId="0" animBg="1"/>
      <p:bldP spid="114" grpId="0" animBg="1"/>
      <p:bldP spid="119" grpId="0" animBg="1"/>
      <p:bldP spid="121" grpId="0" animBg="1"/>
      <p:bldP spid="122" grpId="0" animBg="1"/>
      <p:bldP spid="123" grpId="0" animBg="1"/>
      <p:bldP spid="1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олилиния 93"/>
          <p:cNvSpPr/>
          <p:nvPr/>
        </p:nvSpPr>
        <p:spPr>
          <a:xfrm>
            <a:off x="2436267" y="789159"/>
            <a:ext cx="5740924" cy="933253"/>
          </a:xfrm>
          <a:custGeom>
            <a:avLst/>
            <a:gdLst>
              <a:gd name="connsiteX0" fmla="*/ 0 w 5740924"/>
              <a:gd name="connsiteY0" fmla="*/ 718008 h 887690"/>
              <a:gd name="connsiteX1" fmla="*/ 1074656 w 5740924"/>
              <a:gd name="connsiteY1" fmla="*/ 378643 h 887690"/>
              <a:gd name="connsiteX2" fmla="*/ 2262433 w 5740924"/>
              <a:gd name="connsiteY2" fmla="*/ 67558 h 887690"/>
              <a:gd name="connsiteX3" fmla="*/ 3044858 w 5740924"/>
              <a:gd name="connsiteY3" fmla="*/ 10998 h 887690"/>
              <a:gd name="connsiteX4" fmla="*/ 3921551 w 5740924"/>
              <a:gd name="connsiteY4" fmla="*/ 133546 h 887690"/>
              <a:gd name="connsiteX5" fmla="*/ 4534293 w 5740924"/>
              <a:gd name="connsiteY5" fmla="*/ 538899 h 887690"/>
              <a:gd name="connsiteX6" fmla="*/ 5740924 w 5740924"/>
              <a:gd name="connsiteY6" fmla="*/ 887690 h 88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0924" h="887690">
                <a:moveTo>
                  <a:pt x="0" y="718008"/>
                </a:moveTo>
                <a:cubicBezTo>
                  <a:pt x="348792" y="602529"/>
                  <a:pt x="697584" y="487051"/>
                  <a:pt x="1074656" y="378643"/>
                </a:cubicBezTo>
                <a:cubicBezTo>
                  <a:pt x="1451728" y="270235"/>
                  <a:pt x="1934066" y="128832"/>
                  <a:pt x="2262433" y="67558"/>
                </a:cubicBezTo>
                <a:cubicBezTo>
                  <a:pt x="2590800" y="6284"/>
                  <a:pt x="2768338" y="0"/>
                  <a:pt x="3044858" y="10998"/>
                </a:cubicBezTo>
                <a:cubicBezTo>
                  <a:pt x="3321378" y="21996"/>
                  <a:pt x="3673312" y="45563"/>
                  <a:pt x="3921551" y="133546"/>
                </a:cubicBezTo>
                <a:cubicBezTo>
                  <a:pt x="4169790" y="221529"/>
                  <a:pt x="4231064" y="413208"/>
                  <a:pt x="4534293" y="538899"/>
                </a:cubicBezTo>
                <a:cubicBezTo>
                  <a:pt x="4837522" y="664590"/>
                  <a:pt x="5289223" y="776140"/>
                  <a:pt x="5740924" y="887690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flipV="1">
            <a:off x="2496281" y="886475"/>
            <a:ext cx="54330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 flipV="1">
            <a:off x="5370298" y="756910"/>
            <a:ext cx="47847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 flipV="1">
            <a:off x="4868384" y="834823"/>
            <a:ext cx="51847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 flipV="1">
            <a:off x="4392123" y="863351"/>
            <a:ext cx="52339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 flipV="1">
            <a:off x="3882963" y="1025065"/>
            <a:ext cx="57064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 flipV="1">
            <a:off x="3377620" y="1049638"/>
            <a:ext cx="54808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flipV="1">
            <a:off x="2935890" y="1258070"/>
            <a:ext cx="54675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flipV="1">
            <a:off x="2469521" y="1392709"/>
            <a:ext cx="49464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flipV="1">
            <a:off x="2943763" y="930543"/>
            <a:ext cx="49174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 flipV="1">
            <a:off x="3354230" y="1193041"/>
            <a:ext cx="53376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 flipV="1">
            <a:off x="3832785" y="1448773"/>
            <a:ext cx="55483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 flipH="1">
            <a:off x="7744985" y="651694"/>
            <a:ext cx="507621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 flipH="1">
            <a:off x="7238149" y="794548"/>
            <a:ext cx="51483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 flipH="1">
            <a:off x="6757493" y="940066"/>
            <a:ext cx="58071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flipH="1">
            <a:off x="5844504" y="834912"/>
            <a:ext cx="466181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H="1">
            <a:off x="6327482" y="1346623"/>
            <a:ext cx="52995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flipH="1">
            <a:off x="5878617" y="1535315"/>
            <a:ext cx="49805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 flipH="1">
            <a:off x="5381900" y="1648027"/>
            <a:ext cx="52343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 flipH="1">
            <a:off x="4820604" y="1684282"/>
            <a:ext cx="54739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 flipH="1">
            <a:off x="4351477" y="1562941"/>
            <a:ext cx="50747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 flipV="1">
            <a:off x="2681382" y="1213364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 flipH="1">
            <a:off x="6275924" y="892930"/>
            <a:ext cx="487247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 flipV="1">
            <a:off x="3060025" y="1309203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 flipV="1">
            <a:off x="3474805" y="1610861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 flipV="1">
            <a:off x="4002705" y="1874811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 flipV="1">
            <a:off x="4464620" y="199735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 flipV="1">
            <a:off x="4973667" y="211990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 flipV="1">
            <a:off x="5576982" y="2091628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 flipV="1">
            <a:off x="6048322" y="1959653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 flipV="1">
            <a:off x="6557369" y="173340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 flipV="1">
            <a:off x="7416780" y="1065677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 flipV="1">
            <a:off x="7869265" y="961982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0"/>
          <p:cNvGrpSpPr/>
          <p:nvPr/>
        </p:nvGrpSpPr>
        <p:grpSpPr>
          <a:xfrm>
            <a:off x="7252218" y="1348104"/>
            <a:ext cx="1039317" cy="439868"/>
            <a:chOff x="6174082" y="831425"/>
            <a:chExt cx="1039317" cy="439868"/>
          </a:xfrm>
        </p:grpSpPr>
        <p:grpSp>
          <p:nvGrpSpPr>
            <p:cNvPr id="3" name="Группа 192"/>
            <p:cNvGrpSpPr/>
            <p:nvPr/>
          </p:nvGrpSpPr>
          <p:grpSpPr>
            <a:xfrm>
              <a:off x="6461535" y="864916"/>
              <a:ext cx="625205" cy="406377"/>
              <a:chOff x="5177928" y="1520328"/>
              <a:chExt cx="506776" cy="253388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олилиния 5"/>
            <p:cNvSpPr/>
            <p:nvPr/>
          </p:nvSpPr>
          <p:spPr>
            <a:xfrm rot="10371111">
              <a:off x="6174082" y="831425"/>
              <a:ext cx="1039317" cy="219405"/>
            </a:xfrm>
            <a:custGeom>
              <a:avLst/>
              <a:gdLst>
                <a:gd name="connsiteX0" fmla="*/ 0 w 661012"/>
                <a:gd name="connsiteY0" fmla="*/ 77118 h 77118"/>
                <a:gd name="connsiteX1" fmla="*/ 330506 w 661012"/>
                <a:gd name="connsiteY1" fmla="*/ 66101 h 77118"/>
                <a:gd name="connsiteX2" fmla="*/ 649995 w 661012"/>
                <a:gd name="connsiteY2" fmla="*/ 11017 h 77118"/>
                <a:gd name="connsiteX3" fmla="*/ 649995 w 661012"/>
                <a:gd name="connsiteY3" fmla="*/ 11017 h 77118"/>
                <a:gd name="connsiteX4" fmla="*/ 661012 w 661012"/>
                <a:gd name="connsiteY4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12" h="77118">
                  <a:moveTo>
                    <a:pt x="0" y="77118"/>
                  </a:moveTo>
                  <a:cubicBezTo>
                    <a:pt x="111087" y="77118"/>
                    <a:pt x="222174" y="77118"/>
                    <a:pt x="330506" y="66101"/>
                  </a:cubicBezTo>
                  <a:cubicBezTo>
                    <a:pt x="438839" y="55084"/>
                    <a:pt x="649995" y="11017"/>
                    <a:pt x="649995" y="11017"/>
                  </a:cubicBezTo>
                  <a:lnTo>
                    <a:pt x="649995" y="11017"/>
                  </a:lnTo>
                  <a:lnTo>
                    <a:pt x="661012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Овал 74"/>
          <p:cNvSpPr/>
          <p:nvPr/>
        </p:nvSpPr>
        <p:spPr>
          <a:xfrm flipH="1">
            <a:off x="7143990" y="1354753"/>
            <a:ext cx="543007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Цилиндр 112"/>
          <p:cNvSpPr/>
          <p:nvPr/>
        </p:nvSpPr>
        <p:spPr>
          <a:xfrm rot="5400000">
            <a:off x="3381863" y="261593"/>
            <a:ext cx="1626123" cy="76922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/>
        </p:nvSpPr>
        <p:spPr>
          <a:xfrm>
            <a:off x="664029" y="522514"/>
            <a:ext cx="93617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7" name="8-конечная звезда 86"/>
          <p:cNvSpPr/>
          <p:nvPr/>
        </p:nvSpPr>
        <p:spPr>
          <a:xfrm>
            <a:off x="7630886" y="1621965"/>
            <a:ext cx="544286" cy="42454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</a:rPr>
              <a:t>Са</a:t>
            </a:r>
            <a:r>
              <a:rPr lang="ru-RU" sz="800" b="1" baseline="30000" dirty="0" smtClean="0">
                <a:solidFill>
                  <a:schemeClr val="tx1"/>
                </a:solidFill>
              </a:rPr>
              <a:t>2+</a:t>
            </a:r>
            <a:endParaRPr lang="ru-RU" sz="800" b="1" baseline="30000" dirty="0">
              <a:solidFill>
                <a:schemeClr val="tx1"/>
              </a:solidFill>
            </a:endParaRPr>
          </a:p>
        </p:txBody>
      </p:sp>
      <p:grpSp>
        <p:nvGrpSpPr>
          <p:cNvPr id="4" name="Группа 88"/>
          <p:cNvGrpSpPr/>
          <p:nvPr/>
        </p:nvGrpSpPr>
        <p:grpSpPr>
          <a:xfrm>
            <a:off x="2766323" y="881739"/>
            <a:ext cx="4166647" cy="1042564"/>
            <a:chOff x="2624805" y="1110338"/>
            <a:chExt cx="4166647" cy="1042564"/>
          </a:xfrm>
        </p:grpSpPr>
        <p:grpSp>
          <p:nvGrpSpPr>
            <p:cNvPr id="5" name="Группа 109"/>
            <p:cNvGrpSpPr/>
            <p:nvPr/>
          </p:nvGrpSpPr>
          <p:grpSpPr>
            <a:xfrm>
              <a:off x="2624805" y="1284065"/>
              <a:ext cx="4166647" cy="868837"/>
              <a:chOff x="1611984" y="985101"/>
              <a:chExt cx="4166647" cy="868837"/>
            </a:xfrm>
          </p:grpSpPr>
          <p:grpSp>
            <p:nvGrpSpPr>
              <p:cNvPr id="7" name="Группа 184"/>
              <p:cNvGrpSpPr/>
              <p:nvPr/>
            </p:nvGrpSpPr>
            <p:grpSpPr>
              <a:xfrm rot="12169481">
                <a:off x="2603317" y="1061696"/>
                <a:ext cx="625205" cy="406377"/>
                <a:chOff x="5177928" y="1520328"/>
                <a:chExt cx="506776" cy="253388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3" name="Полилиния 92"/>
              <p:cNvSpPr/>
              <p:nvPr/>
            </p:nvSpPr>
            <p:spPr>
              <a:xfrm>
                <a:off x="1611984" y="985101"/>
                <a:ext cx="4166647" cy="868837"/>
              </a:xfrm>
              <a:custGeom>
                <a:avLst/>
                <a:gdLst>
                  <a:gd name="connsiteX0" fmla="*/ 0 w 4166647"/>
                  <a:gd name="connsiteY0" fmla="*/ 14141 h 868837"/>
                  <a:gd name="connsiteX1" fmla="*/ 461913 w 4166647"/>
                  <a:gd name="connsiteY1" fmla="*/ 51848 h 868837"/>
                  <a:gd name="connsiteX2" fmla="*/ 933253 w 4166647"/>
                  <a:gd name="connsiteY2" fmla="*/ 325226 h 868837"/>
                  <a:gd name="connsiteX3" fmla="*/ 1536569 w 4166647"/>
                  <a:gd name="connsiteY3" fmla="*/ 645737 h 868837"/>
                  <a:gd name="connsiteX4" fmla="*/ 2554663 w 4166647"/>
                  <a:gd name="connsiteY4" fmla="*/ 862553 h 868837"/>
                  <a:gd name="connsiteX5" fmla="*/ 3619892 w 4166647"/>
                  <a:gd name="connsiteY5" fmla="*/ 683444 h 868837"/>
                  <a:gd name="connsiteX6" fmla="*/ 4166647 w 4166647"/>
                  <a:gd name="connsiteY6" fmla="*/ 438347 h 86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6647" h="868837">
                    <a:moveTo>
                      <a:pt x="0" y="14141"/>
                    </a:moveTo>
                    <a:cubicBezTo>
                      <a:pt x="153185" y="7070"/>
                      <a:pt x="306371" y="0"/>
                      <a:pt x="461913" y="51848"/>
                    </a:cubicBezTo>
                    <a:cubicBezTo>
                      <a:pt x="617455" y="103696"/>
                      <a:pt x="754144" y="226245"/>
                      <a:pt x="933253" y="325226"/>
                    </a:cubicBezTo>
                    <a:cubicBezTo>
                      <a:pt x="1112362" y="424207"/>
                      <a:pt x="1266334" y="556183"/>
                      <a:pt x="1536569" y="645737"/>
                    </a:cubicBezTo>
                    <a:cubicBezTo>
                      <a:pt x="1806804" y="735291"/>
                      <a:pt x="2207443" y="856269"/>
                      <a:pt x="2554663" y="862553"/>
                    </a:cubicBezTo>
                    <a:cubicBezTo>
                      <a:pt x="2901883" y="868837"/>
                      <a:pt x="3351228" y="754145"/>
                      <a:pt x="3619892" y="683444"/>
                    </a:cubicBezTo>
                    <a:cubicBezTo>
                      <a:pt x="3888556" y="612743"/>
                      <a:pt x="4027601" y="525545"/>
                      <a:pt x="4166647" y="438347"/>
                    </a:cubicBezTo>
                  </a:path>
                </a:pathLst>
              </a:cu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" name="Группа 184"/>
              <p:cNvGrpSpPr/>
              <p:nvPr/>
            </p:nvGrpSpPr>
            <p:grpSpPr>
              <a:xfrm rot="10262034">
                <a:off x="4556238" y="1336646"/>
                <a:ext cx="625205" cy="406377"/>
                <a:chOff x="5177928" y="1520328"/>
                <a:chExt cx="506776" cy="253388"/>
              </a:xfrm>
            </p:grpSpPr>
            <p:sp>
              <p:nvSpPr>
                <p:cNvPr id="107" name="Овал 106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Овал 107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7" name="8-конечная звезда 66"/>
            <p:cNvSpPr/>
            <p:nvPr/>
          </p:nvSpPr>
          <p:spPr>
            <a:xfrm>
              <a:off x="5617027" y="1349822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88" name="8-конечная звезда 87"/>
            <p:cNvSpPr/>
            <p:nvPr/>
          </p:nvSpPr>
          <p:spPr>
            <a:xfrm>
              <a:off x="3679371" y="1110338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 flipH="1">
            <a:off x="7623234" y="1537569"/>
            <a:ext cx="572811" cy="5713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 flipH="1">
            <a:off x="6685699" y="1197652"/>
            <a:ext cx="53938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185416" y="3893602"/>
            <a:ext cx="2251166" cy="2503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 rot="19035965">
            <a:off x="4329384" y="3423892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967375">
            <a:off x="5713543" y="2010312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4349497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9035965">
            <a:off x="5439117" y="2817469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6085114" y="2427515"/>
            <a:ext cx="326572" cy="413656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АДФ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5987142" y="2786744"/>
            <a:ext cx="239486" cy="26125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C 0.01424 0.01158 0.02865 0.02315 0.03802 0.02223 C 0.0474 0.0213 0.04097 0.0007 0.0559 -0.00625 C 0.07084 -0.01319 0.11302 -0.02338 0.12743 -0.01898 C 0.14184 -0.01458 0.12726 0.01528 0.14288 0.0206 C 0.15851 0.02593 0.2099 0.02408 0.22136 0.01273 C 0.23281 0.00139 0.21337 -0.02847 0.21181 -0.04768 C 0.21025 -0.0669 0.20747 -0.09328 0.21181 -0.10324 C 0.21615 -0.11319 0.23368 -0.10717 0.23802 -0.10787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Цилиндр 112"/>
          <p:cNvSpPr/>
          <p:nvPr/>
        </p:nvSpPr>
        <p:spPr>
          <a:xfrm rot="5400000">
            <a:off x="3381863" y="261593"/>
            <a:ext cx="1626123" cy="76922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5" name="Группа 114"/>
          <p:cNvGrpSpPr/>
          <p:nvPr/>
        </p:nvGrpSpPr>
        <p:grpSpPr>
          <a:xfrm>
            <a:off x="2436267" y="651694"/>
            <a:ext cx="5855268" cy="1655565"/>
            <a:chOff x="2436267" y="651694"/>
            <a:chExt cx="5855268" cy="1655565"/>
          </a:xfrm>
        </p:grpSpPr>
        <p:sp>
          <p:nvSpPr>
            <p:cNvPr id="94" name="Полилиния 93"/>
            <p:cNvSpPr/>
            <p:nvPr/>
          </p:nvSpPr>
          <p:spPr>
            <a:xfrm>
              <a:off x="2436267" y="789159"/>
              <a:ext cx="5740924" cy="933253"/>
            </a:xfrm>
            <a:custGeom>
              <a:avLst/>
              <a:gdLst>
                <a:gd name="connsiteX0" fmla="*/ 0 w 5740924"/>
                <a:gd name="connsiteY0" fmla="*/ 718008 h 887690"/>
                <a:gd name="connsiteX1" fmla="*/ 1074656 w 5740924"/>
                <a:gd name="connsiteY1" fmla="*/ 378643 h 887690"/>
                <a:gd name="connsiteX2" fmla="*/ 2262433 w 5740924"/>
                <a:gd name="connsiteY2" fmla="*/ 67558 h 887690"/>
                <a:gd name="connsiteX3" fmla="*/ 3044858 w 5740924"/>
                <a:gd name="connsiteY3" fmla="*/ 10998 h 887690"/>
                <a:gd name="connsiteX4" fmla="*/ 3921551 w 5740924"/>
                <a:gd name="connsiteY4" fmla="*/ 133546 h 887690"/>
                <a:gd name="connsiteX5" fmla="*/ 4534293 w 5740924"/>
                <a:gd name="connsiteY5" fmla="*/ 538899 h 887690"/>
                <a:gd name="connsiteX6" fmla="*/ 5740924 w 5740924"/>
                <a:gd name="connsiteY6" fmla="*/ 887690 h 8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0924" h="887690">
                  <a:moveTo>
                    <a:pt x="0" y="718008"/>
                  </a:moveTo>
                  <a:cubicBezTo>
                    <a:pt x="348792" y="602529"/>
                    <a:pt x="697584" y="487051"/>
                    <a:pt x="1074656" y="378643"/>
                  </a:cubicBezTo>
                  <a:cubicBezTo>
                    <a:pt x="1451728" y="270235"/>
                    <a:pt x="1934066" y="128832"/>
                    <a:pt x="2262433" y="67558"/>
                  </a:cubicBezTo>
                  <a:cubicBezTo>
                    <a:pt x="2590800" y="6284"/>
                    <a:pt x="2768338" y="0"/>
                    <a:pt x="3044858" y="10998"/>
                  </a:cubicBezTo>
                  <a:cubicBezTo>
                    <a:pt x="3321378" y="21996"/>
                    <a:pt x="3673312" y="45563"/>
                    <a:pt x="3921551" y="133546"/>
                  </a:cubicBezTo>
                  <a:cubicBezTo>
                    <a:pt x="4169790" y="221529"/>
                    <a:pt x="4231064" y="413208"/>
                    <a:pt x="4534293" y="538899"/>
                  </a:cubicBezTo>
                  <a:cubicBezTo>
                    <a:pt x="4837522" y="664590"/>
                    <a:pt x="5289223" y="776140"/>
                    <a:pt x="5740924" y="887690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 flipV="1">
              <a:off x="2496281" y="886475"/>
              <a:ext cx="54330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 flipV="1">
              <a:off x="5370298" y="756910"/>
              <a:ext cx="47847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 flipV="1">
              <a:off x="4868384" y="834823"/>
              <a:ext cx="51847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 flipV="1">
              <a:off x="4392123" y="863351"/>
              <a:ext cx="52339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 flipV="1">
              <a:off x="3882963" y="1025065"/>
              <a:ext cx="57064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 flipV="1">
              <a:off x="3377620" y="1049638"/>
              <a:ext cx="54808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 flipV="1">
              <a:off x="2935890" y="1258070"/>
              <a:ext cx="54675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 flipV="1">
              <a:off x="2469521" y="1392709"/>
              <a:ext cx="49464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 flipV="1">
              <a:off x="2943763" y="930543"/>
              <a:ext cx="49174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 flipV="1">
              <a:off x="3354230" y="1193041"/>
              <a:ext cx="53376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 flipV="1">
              <a:off x="3832785" y="1448773"/>
              <a:ext cx="55483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 flipH="1">
              <a:off x="7744985" y="651694"/>
              <a:ext cx="507621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 flipH="1">
              <a:off x="7238149" y="794548"/>
              <a:ext cx="51483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 flipH="1">
              <a:off x="6757493" y="940066"/>
              <a:ext cx="58071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flipH="1">
              <a:off x="5844504" y="834912"/>
              <a:ext cx="466181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 flipH="1">
              <a:off x="6327482" y="1346623"/>
              <a:ext cx="52995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5878617" y="1535315"/>
              <a:ext cx="49805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5381900" y="1648027"/>
              <a:ext cx="52343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4820604" y="1684282"/>
              <a:ext cx="54739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 flipH="1">
              <a:off x="4351477" y="1562941"/>
              <a:ext cx="50747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 flipV="1">
              <a:off x="2681382" y="1213364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flipH="1">
              <a:off x="6275924" y="892930"/>
              <a:ext cx="487247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 flipV="1">
              <a:off x="3060025" y="1309203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 flipV="1">
              <a:off x="3474805" y="1610861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 flipV="1">
              <a:off x="4002705" y="1874811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 flipV="1">
              <a:off x="4464620" y="199735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 flipV="1">
              <a:off x="4973667" y="211990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 flipV="1">
              <a:off x="5576982" y="2091628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 flipV="1">
              <a:off x="6048322" y="1959653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 flipV="1">
              <a:off x="6557369" y="173340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 flipV="1">
              <a:off x="7416780" y="1065677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 flipV="1">
              <a:off x="7869265" y="961982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10"/>
            <p:cNvGrpSpPr/>
            <p:nvPr/>
          </p:nvGrpSpPr>
          <p:grpSpPr>
            <a:xfrm>
              <a:off x="7252218" y="1348104"/>
              <a:ext cx="1039317" cy="439868"/>
              <a:chOff x="6174082" y="831425"/>
              <a:chExt cx="1039317" cy="439868"/>
            </a:xfrm>
          </p:grpSpPr>
          <p:grpSp>
            <p:nvGrpSpPr>
              <p:cNvPr id="3" name="Группа 192"/>
              <p:cNvGrpSpPr/>
              <p:nvPr/>
            </p:nvGrpSpPr>
            <p:grpSpPr>
              <a:xfrm>
                <a:off x="6461535" y="864916"/>
                <a:ext cx="625205" cy="406377"/>
                <a:chOff x="5177928" y="1520328"/>
                <a:chExt cx="506776" cy="253388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" name="Полилиния 5"/>
              <p:cNvSpPr/>
              <p:nvPr/>
            </p:nvSpPr>
            <p:spPr>
              <a:xfrm rot="10371111">
                <a:off x="6174082" y="831425"/>
                <a:ext cx="1039317" cy="219405"/>
              </a:xfrm>
              <a:custGeom>
                <a:avLst/>
                <a:gdLst>
                  <a:gd name="connsiteX0" fmla="*/ 0 w 661012"/>
                  <a:gd name="connsiteY0" fmla="*/ 77118 h 77118"/>
                  <a:gd name="connsiteX1" fmla="*/ 330506 w 661012"/>
                  <a:gd name="connsiteY1" fmla="*/ 66101 h 77118"/>
                  <a:gd name="connsiteX2" fmla="*/ 649995 w 661012"/>
                  <a:gd name="connsiteY2" fmla="*/ 11017 h 77118"/>
                  <a:gd name="connsiteX3" fmla="*/ 649995 w 661012"/>
                  <a:gd name="connsiteY3" fmla="*/ 11017 h 77118"/>
                  <a:gd name="connsiteX4" fmla="*/ 661012 w 661012"/>
                  <a:gd name="connsiteY4" fmla="*/ 0 h 7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012" h="77118">
                    <a:moveTo>
                      <a:pt x="0" y="77118"/>
                    </a:moveTo>
                    <a:cubicBezTo>
                      <a:pt x="111087" y="77118"/>
                      <a:pt x="222174" y="77118"/>
                      <a:pt x="330506" y="66101"/>
                    </a:cubicBezTo>
                    <a:cubicBezTo>
                      <a:pt x="438839" y="55084"/>
                      <a:pt x="649995" y="11017"/>
                      <a:pt x="649995" y="11017"/>
                    </a:cubicBezTo>
                    <a:lnTo>
                      <a:pt x="649995" y="11017"/>
                    </a:lnTo>
                    <a:lnTo>
                      <a:pt x="661012" y="0"/>
                    </a:lnTo>
                  </a:path>
                </a:pathLst>
              </a:cu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 flipH="1">
              <a:off x="7143990" y="1354753"/>
              <a:ext cx="543007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8-конечная звезда 86"/>
            <p:cNvSpPr/>
            <p:nvPr/>
          </p:nvSpPr>
          <p:spPr>
            <a:xfrm>
              <a:off x="7630886" y="1621965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88"/>
            <p:cNvGrpSpPr/>
            <p:nvPr/>
          </p:nvGrpSpPr>
          <p:grpSpPr>
            <a:xfrm>
              <a:off x="2766323" y="881739"/>
              <a:ext cx="4166647" cy="1042564"/>
              <a:chOff x="2624805" y="1110338"/>
              <a:chExt cx="4166647" cy="1042564"/>
            </a:xfrm>
          </p:grpSpPr>
          <p:grpSp>
            <p:nvGrpSpPr>
              <p:cNvPr id="5" name="Группа 109"/>
              <p:cNvGrpSpPr/>
              <p:nvPr/>
            </p:nvGrpSpPr>
            <p:grpSpPr>
              <a:xfrm>
                <a:off x="2624805" y="1284065"/>
                <a:ext cx="4166647" cy="868837"/>
                <a:chOff x="1611984" y="985101"/>
                <a:chExt cx="4166647" cy="868837"/>
              </a:xfrm>
            </p:grpSpPr>
            <p:grpSp>
              <p:nvGrpSpPr>
                <p:cNvPr id="7" name="Группа 184"/>
                <p:cNvGrpSpPr/>
                <p:nvPr/>
              </p:nvGrpSpPr>
              <p:grpSpPr>
                <a:xfrm rot="12169481">
                  <a:off x="2603317" y="1061696"/>
                  <a:ext cx="625205" cy="406377"/>
                  <a:chOff x="5177928" y="1520328"/>
                  <a:chExt cx="506776" cy="253388"/>
                </a:xfrm>
              </p:grpSpPr>
              <p:sp>
                <p:nvSpPr>
                  <p:cNvPr id="25" name="Овал 24"/>
                  <p:cNvSpPr/>
                  <p:nvPr/>
                </p:nvSpPr>
                <p:spPr>
                  <a:xfrm>
                    <a:off x="5255046" y="1520328"/>
                    <a:ext cx="429658" cy="154236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Овал 25"/>
                  <p:cNvSpPr/>
                  <p:nvPr/>
                </p:nvSpPr>
                <p:spPr>
                  <a:xfrm>
                    <a:off x="5177928" y="1586429"/>
                    <a:ext cx="176270" cy="187287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Овал 26"/>
                  <p:cNvSpPr/>
                  <p:nvPr/>
                </p:nvSpPr>
                <p:spPr>
                  <a:xfrm>
                    <a:off x="5365214" y="1630493"/>
                    <a:ext cx="88134" cy="99152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3" name="Полилиния 92"/>
                <p:cNvSpPr/>
                <p:nvPr/>
              </p:nvSpPr>
              <p:spPr>
                <a:xfrm>
                  <a:off x="1611984" y="985101"/>
                  <a:ext cx="4166647" cy="868837"/>
                </a:xfrm>
                <a:custGeom>
                  <a:avLst/>
                  <a:gdLst>
                    <a:gd name="connsiteX0" fmla="*/ 0 w 4166647"/>
                    <a:gd name="connsiteY0" fmla="*/ 14141 h 868837"/>
                    <a:gd name="connsiteX1" fmla="*/ 461913 w 4166647"/>
                    <a:gd name="connsiteY1" fmla="*/ 51848 h 868837"/>
                    <a:gd name="connsiteX2" fmla="*/ 933253 w 4166647"/>
                    <a:gd name="connsiteY2" fmla="*/ 325226 h 868837"/>
                    <a:gd name="connsiteX3" fmla="*/ 1536569 w 4166647"/>
                    <a:gd name="connsiteY3" fmla="*/ 645737 h 868837"/>
                    <a:gd name="connsiteX4" fmla="*/ 2554663 w 4166647"/>
                    <a:gd name="connsiteY4" fmla="*/ 862553 h 868837"/>
                    <a:gd name="connsiteX5" fmla="*/ 3619892 w 4166647"/>
                    <a:gd name="connsiteY5" fmla="*/ 683444 h 868837"/>
                    <a:gd name="connsiteX6" fmla="*/ 4166647 w 4166647"/>
                    <a:gd name="connsiteY6" fmla="*/ 438347 h 86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66647" h="868837">
                      <a:moveTo>
                        <a:pt x="0" y="14141"/>
                      </a:moveTo>
                      <a:cubicBezTo>
                        <a:pt x="153185" y="7070"/>
                        <a:pt x="306371" y="0"/>
                        <a:pt x="461913" y="51848"/>
                      </a:cubicBezTo>
                      <a:cubicBezTo>
                        <a:pt x="617455" y="103696"/>
                        <a:pt x="754144" y="226245"/>
                        <a:pt x="933253" y="325226"/>
                      </a:cubicBezTo>
                      <a:cubicBezTo>
                        <a:pt x="1112362" y="424207"/>
                        <a:pt x="1266334" y="556183"/>
                        <a:pt x="1536569" y="645737"/>
                      </a:cubicBezTo>
                      <a:cubicBezTo>
                        <a:pt x="1806804" y="735291"/>
                        <a:pt x="2207443" y="856269"/>
                        <a:pt x="2554663" y="862553"/>
                      </a:cubicBezTo>
                      <a:cubicBezTo>
                        <a:pt x="2901883" y="868837"/>
                        <a:pt x="3351228" y="754145"/>
                        <a:pt x="3619892" y="683444"/>
                      </a:cubicBezTo>
                      <a:cubicBezTo>
                        <a:pt x="3888556" y="612743"/>
                        <a:pt x="4027601" y="525545"/>
                        <a:pt x="4166647" y="438347"/>
                      </a:cubicBezTo>
                    </a:path>
                  </a:pathLst>
                </a:cu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" name="Группа 184"/>
                <p:cNvGrpSpPr/>
                <p:nvPr/>
              </p:nvGrpSpPr>
              <p:grpSpPr>
                <a:xfrm rot="10262034">
                  <a:off x="4556238" y="1336646"/>
                  <a:ext cx="625205" cy="406377"/>
                  <a:chOff x="5177928" y="1520328"/>
                  <a:chExt cx="506776" cy="253388"/>
                </a:xfrm>
              </p:grpSpPr>
              <p:sp>
                <p:nvSpPr>
                  <p:cNvPr id="107" name="Овал 106"/>
                  <p:cNvSpPr/>
                  <p:nvPr/>
                </p:nvSpPr>
                <p:spPr>
                  <a:xfrm>
                    <a:off x="5255046" y="1520328"/>
                    <a:ext cx="429658" cy="154236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8" name="Овал 107"/>
                  <p:cNvSpPr/>
                  <p:nvPr/>
                </p:nvSpPr>
                <p:spPr>
                  <a:xfrm>
                    <a:off x="5177928" y="1586429"/>
                    <a:ext cx="176270" cy="187287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9" name="Овал 108"/>
                  <p:cNvSpPr/>
                  <p:nvPr/>
                </p:nvSpPr>
                <p:spPr>
                  <a:xfrm>
                    <a:off x="5365214" y="1630493"/>
                    <a:ext cx="88134" cy="99152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7" name="8-конечная звезда 66"/>
              <p:cNvSpPr/>
              <p:nvPr/>
            </p:nvSpPr>
            <p:spPr>
              <a:xfrm>
                <a:off x="5617027" y="1349822"/>
                <a:ext cx="544286" cy="424542"/>
              </a:xfrm>
              <a:prstGeom prst="star8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b="1" dirty="0" smtClean="0">
                    <a:solidFill>
                      <a:schemeClr val="tx1"/>
                    </a:solidFill>
                  </a:rPr>
                  <a:t>Са</a:t>
                </a:r>
                <a:r>
                  <a:rPr lang="ru-RU" sz="800" b="1" baseline="30000" dirty="0" smtClean="0">
                    <a:solidFill>
                      <a:schemeClr val="tx1"/>
                    </a:solidFill>
                  </a:rPr>
                  <a:t>2+</a:t>
                </a:r>
                <a:endParaRPr lang="ru-RU" sz="8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8-конечная звезда 87"/>
              <p:cNvSpPr/>
              <p:nvPr/>
            </p:nvSpPr>
            <p:spPr>
              <a:xfrm>
                <a:off x="3679371" y="1110338"/>
                <a:ext cx="544286" cy="424542"/>
              </a:xfrm>
              <a:prstGeom prst="star8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b="1" dirty="0" smtClean="0">
                    <a:solidFill>
                      <a:schemeClr val="tx1"/>
                    </a:solidFill>
                  </a:rPr>
                  <a:t>Са</a:t>
                </a:r>
                <a:r>
                  <a:rPr lang="ru-RU" sz="800" b="1" baseline="30000" dirty="0" smtClean="0">
                    <a:solidFill>
                      <a:schemeClr val="tx1"/>
                    </a:solidFill>
                  </a:rPr>
                  <a:t>2+</a:t>
                </a:r>
                <a:endParaRPr lang="ru-RU" sz="800" b="1" baseline="30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Овал 73"/>
            <p:cNvSpPr/>
            <p:nvPr/>
          </p:nvSpPr>
          <p:spPr>
            <a:xfrm flipH="1">
              <a:off x="7623234" y="1537569"/>
              <a:ext cx="572811" cy="5713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 flipH="1">
              <a:off x="6685699" y="1197652"/>
              <a:ext cx="53938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2185416" y="3893602"/>
            <a:ext cx="2251166" cy="2503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 rot="19035965">
            <a:off x="4329384" y="3423892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4349497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 rot="1967375">
            <a:off x="5713543" y="2010312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954706">
            <a:off x="5002052" y="2037309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9035965">
            <a:off x="5439117" y="2817469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6085114" y="2427515"/>
            <a:ext cx="326572" cy="413656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АДФ</a:t>
            </a:r>
            <a:endParaRPr lang="ru-RU" sz="800" b="1" dirty="0">
              <a:solidFill>
                <a:schemeClr val="tx1"/>
              </a:solidFill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086438" y="717009"/>
            <a:ext cx="5855268" cy="1655565"/>
            <a:chOff x="2436267" y="651694"/>
            <a:chExt cx="5855268" cy="1655565"/>
          </a:xfrm>
        </p:grpSpPr>
        <p:sp>
          <p:nvSpPr>
            <p:cNvPr id="117" name="Полилиния 116"/>
            <p:cNvSpPr/>
            <p:nvPr/>
          </p:nvSpPr>
          <p:spPr>
            <a:xfrm>
              <a:off x="2436267" y="789159"/>
              <a:ext cx="5740924" cy="933253"/>
            </a:xfrm>
            <a:custGeom>
              <a:avLst/>
              <a:gdLst>
                <a:gd name="connsiteX0" fmla="*/ 0 w 5740924"/>
                <a:gd name="connsiteY0" fmla="*/ 718008 h 887690"/>
                <a:gd name="connsiteX1" fmla="*/ 1074656 w 5740924"/>
                <a:gd name="connsiteY1" fmla="*/ 378643 h 887690"/>
                <a:gd name="connsiteX2" fmla="*/ 2262433 w 5740924"/>
                <a:gd name="connsiteY2" fmla="*/ 67558 h 887690"/>
                <a:gd name="connsiteX3" fmla="*/ 3044858 w 5740924"/>
                <a:gd name="connsiteY3" fmla="*/ 10998 h 887690"/>
                <a:gd name="connsiteX4" fmla="*/ 3921551 w 5740924"/>
                <a:gd name="connsiteY4" fmla="*/ 133546 h 887690"/>
                <a:gd name="connsiteX5" fmla="*/ 4534293 w 5740924"/>
                <a:gd name="connsiteY5" fmla="*/ 538899 h 887690"/>
                <a:gd name="connsiteX6" fmla="*/ 5740924 w 5740924"/>
                <a:gd name="connsiteY6" fmla="*/ 887690 h 8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0924" h="887690">
                  <a:moveTo>
                    <a:pt x="0" y="718008"/>
                  </a:moveTo>
                  <a:cubicBezTo>
                    <a:pt x="348792" y="602529"/>
                    <a:pt x="697584" y="487051"/>
                    <a:pt x="1074656" y="378643"/>
                  </a:cubicBezTo>
                  <a:cubicBezTo>
                    <a:pt x="1451728" y="270235"/>
                    <a:pt x="1934066" y="128832"/>
                    <a:pt x="2262433" y="67558"/>
                  </a:cubicBezTo>
                  <a:cubicBezTo>
                    <a:pt x="2590800" y="6284"/>
                    <a:pt x="2768338" y="0"/>
                    <a:pt x="3044858" y="10998"/>
                  </a:cubicBezTo>
                  <a:cubicBezTo>
                    <a:pt x="3321378" y="21996"/>
                    <a:pt x="3673312" y="45563"/>
                    <a:pt x="3921551" y="133546"/>
                  </a:cubicBezTo>
                  <a:cubicBezTo>
                    <a:pt x="4169790" y="221529"/>
                    <a:pt x="4231064" y="413208"/>
                    <a:pt x="4534293" y="538899"/>
                  </a:cubicBezTo>
                  <a:cubicBezTo>
                    <a:pt x="4837522" y="664590"/>
                    <a:pt x="5289223" y="776140"/>
                    <a:pt x="5740924" y="887690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flipV="1">
              <a:off x="2496281" y="886475"/>
              <a:ext cx="54330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flipV="1">
              <a:off x="5370298" y="756910"/>
              <a:ext cx="47847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 flipV="1">
              <a:off x="4868384" y="834823"/>
              <a:ext cx="51847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 flipV="1">
              <a:off x="4392123" y="863351"/>
              <a:ext cx="52339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 flipV="1">
              <a:off x="3882963" y="1025065"/>
              <a:ext cx="57064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 flipV="1">
              <a:off x="3377620" y="1049638"/>
              <a:ext cx="54808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 flipV="1">
              <a:off x="2935890" y="1258070"/>
              <a:ext cx="54675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 flipV="1">
              <a:off x="2469521" y="1392709"/>
              <a:ext cx="49464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 flipV="1">
              <a:off x="2943763" y="930543"/>
              <a:ext cx="49174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 flipV="1">
              <a:off x="3354230" y="1193041"/>
              <a:ext cx="53376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 flipV="1">
              <a:off x="3832785" y="1448773"/>
              <a:ext cx="55483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 flipH="1">
              <a:off x="7744985" y="651694"/>
              <a:ext cx="507621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 flipH="1">
              <a:off x="7238149" y="794548"/>
              <a:ext cx="51483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 flipH="1">
              <a:off x="6757493" y="940066"/>
              <a:ext cx="58071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 flipH="1">
              <a:off x="5844504" y="834912"/>
              <a:ext cx="466181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 flipH="1">
              <a:off x="6327482" y="1346623"/>
              <a:ext cx="52995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 flipH="1">
              <a:off x="5878617" y="1535315"/>
              <a:ext cx="49805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 flipH="1">
              <a:off x="5381900" y="1648027"/>
              <a:ext cx="52343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 flipH="1">
              <a:off x="4820604" y="1684282"/>
              <a:ext cx="54739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 flipH="1">
              <a:off x="4351477" y="1562941"/>
              <a:ext cx="50747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 flipV="1">
              <a:off x="2681382" y="1213364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 flipH="1">
              <a:off x="6275924" y="892930"/>
              <a:ext cx="487247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 flipV="1">
              <a:off x="3060025" y="1309203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 flipV="1">
              <a:off x="3474805" y="1610861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 flipV="1">
              <a:off x="4002705" y="1874811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 flipV="1">
              <a:off x="4464620" y="199735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 flipV="1">
              <a:off x="4973667" y="211990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 flipV="1">
              <a:off x="5576982" y="2091628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 flipV="1">
              <a:off x="6048322" y="1959653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 flipV="1">
              <a:off x="6557369" y="173340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 flipV="1">
              <a:off x="7416780" y="1065677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flipV="1">
              <a:off x="7869265" y="961982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3" name="Группа 110"/>
            <p:cNvGrpSpPr/>
            <p:nvPr/>
          </p:nvGrpSpPr>
          <p:grpSpPr>
            <a:xfrm>
              <a:off x="7252218" y="1348104"/>
              <a:ext cx="1039317" cy="439875"/>
              <a:chOff x="6174082" y="831425"/>
              <a:chExt cx="1039317" cy="439875"/>
            </a:xfrm>
          </p:grpSpPr>
          <p:grpSp>
            <p:nvGrpSpPr>
              <p:cNvPr id="171" name="Группа 192"/>
              <p:cNvGrpSpPr/>
              <p:nvPr/>
            </p:nvGrpSpPr>
            <p:grpSpPr>
              <a:xfrm>
                <a:off x="6461535" y="864922"/>
                <a:ext cx="625205" cy="406378"/>
                <a:chOff x="5177928" y="1520328"/>
                <a:chExt cx="506776" cy="253388"/>
              </a:xfrm>
            </p:grpSpPr>
            <p:sp>
              <p:nvSpPr>
                <p:cNvPr id="173" name="Овал 172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" name="Овал 174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2" name="Полилиния 171"/>
              <p:cNvSpPr/>
              <p:nvPr/>
            </p:nvSpPr>
            <p:spPr>
              <a:xfrm rot="10371111">
                <a:off x="6174082" y="831425"/>
                <a:ext cx="1039317" cy="219405"/>
              </a:xfrm>
              <a:custGeom>
                <a:avLst/>
                <a:gdLst>
                  <a:gd name="connsiteX0" fmla="*/ 0 w 661012"/>
                  <a:gd name="connsiteY0" fmla="*/ 77118 h 77118"/>
                  <a:gd name="connsiteX1" fmla="*/ 330506 w 661012"/>
                  <a:gd name="connsiteY1" fmla="*/ 66101 h 77118"/>
                  <a:gd name="connsiteX2" fmla="*/ 649995 w 661012"/>
                  <a:gd name="connsiteY2" fmla="*/ 11017 h 77118"/>
                  <a:gd name="connsiteX3" fmla="*/ 649995 w 661012"/>
                  <a:gd name="connsiteY3" fmla="*/ 11017 h 77118"/>
                  <a:gd name="connsiteX4" fmla="*/ 661012 w 661012"/>
                  <a:gd name="connsiteY4" fmla="*/ 0 h 7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012" h="77118">
                    <a:moveTo>
                      <a:pt x="0" y="77118"/>
                    </a:moveTo>
                    <a:cubicBezTo>
                      <a:pt x="111087" y="77118"/>
                      <a:pt x="222174" y="77118"/>
                      <a:pt x="330506" y="66101"/>
                    </a:cubicBezTo>
                    <a:cubicBezTo>
                      <a:pt x="438839" y="55084"/>
                      <a:pt x="649995" y="11017"/>
                      <a:pt x="649995" y="11017"/>
                    </a:cubicBezTo>
                    <a:lnTo>
                      <a:pt x="649995" y="11017"/>
                    </a:lnTo>
                    <a:lnTo>
                      <a:pt x="661012" y="0"/>
                    </a:lnTo>
                  </a:path>
                </a:pathLst>
              </a:cu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4" name="Овал 153"/>
            <p:cNvSpPr/>
            <p:nvPr/>
          </p:nvSpPr>
          <p:spPr>
            <a:xfrm flipH="1">
              <a:off x="7143990" y="1354753"/>
              <a:ext cx="543007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8-конечная звезда 154"/>
            <p:cNvSpPr/>
            <p:nvPr/>
          </p:nvSpPr>
          <p:spPr>
            <a:xfrm>
              <a:off x="7630886" y="1621965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  <p:grpSp>
          <p:nvGrpSpPr>
            <p:cNvPr id="156" name="Группа 88"/>
            <p:cNvGrpSpPr/>
            <p:nvPr/>
          </p:nvGrpSpPr>
          <p:grpSpPr>
            <a:xfrm>
              <a:off x="2766323" y="881739"/>
              <a:ext cx="4166647" cy="1042564"/>
              <a:chOff x="2624805" y="1110338"/>
              <a:chExt cx="4166647" cy="1042564"/>
            </a:xfrm>
          </p:grpSpPr>
          <p:grpSp>
            <p:nvGrpSpPr>
              <p:cNvPr id="159" name="Группа 109"/>
              <p:cNvGrpSpPr/>
              <p:nvPr/>
            </p:nvGrpSpPr>
            <p:grpSpPr>
              <a:xfrm>
                <a:off x="2624805" y="1284065"/>
                <a:ext cx="4166647" cy="868837"/>
                <a:chOff x="1611984" y="985101"/>
                <a:chExt cx="4166647" cy="868837"/>
              </a:xfrm>
            </p:grpSpPr>
            <p:grpSp>
              <p:nvGrpSpPr>
                <p:cNvPr id="162" name="Группа 184"/>
                <p:cNvGrpSpPr/>
                <p:nvPr/>
              </p:nvGrpSpPr>
              <p:grpSpPr>
                <a:xfrm rot="12169481">
                  <a:off x="2603320" y="1061690"/>
                  <a:ext cx="625205" cy="406378"/>
                  <a:chOff x="5177928" y="1520328"/>
                  <a:chExt cx="506776" cy="253388"/>
                </a:xfrm>
              </p:grpSpPr>
              <p:sp>
                <p:nvSpPr>
                  <p:cNvPr id="168" name="Овал 167"/>
                  <p:cNvSpPr/>
                  <p:nvPr/>
                </p:nvSpPr>
                <p:spPr>
                  <a:xfrm>
                    <a:off x="5255046" y="1520328"/>
                    <a:ext cx="429658" cy="154236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9" name="Овал 168"/>
                  <p:cNvSpPr/>
                  <p:nvPr/>
                </p:nvSpPr>
                <p:spPr>
                  <a:xfrm>
                    <a:off x="5177928" y="1586429"/>
                    <a:ext cx="176270" cy="187287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0" name="Овал 169"/>
                  <p:cNvSpPr/>
                  <p:nvPr/>
                </p:nvSpPr>
                <p:spPr>
                  <a:xfrm>
                    <a:off x="5365214" y="1630493"/>
                    <a:ext cx="88134" cy="99152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3" name="Полилиния 162"/>
                <p:cNvSpPr/>
                <p:nvPr/>
              </p:nvSpPr>
              <p:spPr>
                <a:xfrm>
                  <a:off x="1611984" y="985101"/>
                  <a:ext cx="4166647" cy="868837"/>
                </a:xfrm>
                <a:custGeom>
                  <a:avLst/>
                  <a:gdLst>
                    <a:gd name="connsiteX0" fmla="*/ 0 w 4166647"/>
                    <a:gd name="connsiteY0" fmla="*/ 14141 h 868837"/>
                    <a:gd name="connsiteX1" fmla="*/ 461913 w 4166647"/>
                    <a:gd name="connsiteY1" fmla="*/ 51848 h 868837"/>
                    <a:gd name="connsiteX2" fmla="*/ 933253 w 4166647"/>
                    <a:gd name="connsiteY2" fmla="*/ 325226 h 868837"/>
                    <a:gd name="connsiteX3" fmla="*/ 1536569 w 4166647"/>
                    <a:gd name="connsiteY3" fmla="*/ 645737 h 868837"/>
                    <a:gd name="connsiteX4" fmla="*/ 2554663 w 4166647"/>
                    <a:gd name="connsiteY4" fmla="*/ 862553 h 868837"/>
                    <a:gd name="connsiteX5" fmla="*/ 3619892 w 4166647"/>
                    <a:gd name="connsiteY5" fmla="*/ 683444 h 868837"/>
                    <a:gd name="connsiteX6" fmla="*/ 4166647 w 4166647"/>
                    <a:gd name="connsiteY6" fmla="*/ 438347 h 86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66647" h="868837">
                      <a:moveTo>
                        <a:pt x="0" y="14141"/>
                      </a:moveTo>
                      <a:cubicBezTo>
                        <a:pt x="153185" y="7070"/>
                        <a:pt x="306371" y="0"/>
                        <a:pt x="461913" y="51848"/>
                      </a:cubicBezTo>
                      <a:cubicBezTo>
                        <a:pt x="617455" y="103696"/>
                        <a:pt x="754144" y="226245"/>
                        <a:pt x="933253" y="325226"/>
                      </a:cubicBezTo>
                      <a:cubicBezTo>
                        <a:pt x="1112362" y="424207"/>
                        <a:pt x="1266334" y="556183"/>
                        <a:pt x="1536569" y="645737"/>
                      </a:cubicBezTo>
                      <a:cubicBezTo>
                        <a:pt x="1806804" y="735291"/>
                        <a:pt x="2207443" y="856269"/>
                        <a:pt x="2554663" y="862553"/>
                      </a:cubicBezTo>
                      <a:cubicBezTo>
                        <a:pt x="2901883" y="868837"/>
                        <a:pt x="3351228" y="754145"/>
                        <a:pt x="3619892" y="683444"/>
                      </a:cubicBezTo>
                      <a:cubicBezTo>
                        <a:pt x="3888556" y="612743"/>
                        <a:pt x="4027601" y="525545"/>
                        <a:pt x="4166647" y="438347"/>
                      </a:cubicBezTo>
                    </a:path>
                  </a:pathLst>
                </a:cu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64" name="Группа 184"/>
                <p:cNvGrpSpPr/>
                <p:nvPr/>
              </p:nvGrpSpPr>
              <p:grpSpPr>
                <a:xfrm rot="10262034">
                  <a:off x="4556237" y="1336639"/>
                  <a:ext cx="625205" cy="406378"/>
                  <a:chOff x="5177928" y="1520328"/>
                  <a:chExt cx="506776" cy="253388"/>
                </a:xfrm>
              </p:grpSpPr>
              <p:sp>
                <p:nvSpPr>
                  <p:cNvPr id="165" name="Овал 164"/>
                  <p:cNvSpPr/>
                  <p:nvPr/>
                </p:nvSpPr>
                <p:spPr>
                  <a:xfrm>
                    <a:off x="5255046" y="1520328"/>
                    <a:ext cx="429658" cy="154236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6" name="Овал 165"/>
                  <p:cNvSpPr/>
                  <p:nvPr/>
                </p:nvSpPr>
                <p:spPr>
                  <a:xfrm>
                    <a:off x="5177928" y="1586429"/>
                    <a:ext cx="176270" cy="187287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" name="Овал 166"/>
                  <p:cNvSpPr/>
                  <p:nvPr/>
                </p:nvSpPr>
                <p:spPr>
                  <a:xfrm>
                    <a:off x="5365214" y="1630493"/>
                    <a:ext cx="88134" cy="99152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60" name="8-конечная звезда 159"/>
              <p:cNvSpPr/>
              <p:nvPr/>
            </p:nvSpPr>
            <p:spPr>
              <a:xfrm>
                <a:off x="5617027" y="1349822"/>
                <a:ext cx="544286" cy="424542"/>
              </a:xfrm>
              <a:prstGeom prst="star8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b="1" dirty="0" smtClean="0">
                    <a:solidFill>
                      <a:schemeClr val="tx1"/>
                    </a:solidFill>
                  </a:rPr>
                  <a:t>Са</a:t>
                </a:r>
                <a:r>
                  <a:rPr lang="ru-RU" sz="800" b="1" baseline="30000" dirty="0" smtClean="0">
                    <a:solidFill>
                      <a:schemeClr val="tx1"/>
                    </a:solidFill>
                  </a:rPr>
                  <a:t>2+</a:t>
                </a:r>
                <a:endParaRPr lang="ru-RU" sz="8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8-конечная звезда 160"/>
              <p:cNvSpPr/>
              <p:nvPr/>
            </p:nvSpPr>
            <p:spPr>
              <a:xfrm>
                <a:off x="3679371" y="1110338"/>
                <a:ext cx="544286" cy="424542"/>
              </a:xfrm>
              <a:prstGeom prst="star8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b="1" dirty="0" smtClean="0">
                    <a:solidFill>
                      <a:schemeClr val="tx1"/>
                    </a:solidFill>
                  </a:rPr>
                  <a:t>Са</a:t>
                </a:r>
                <a:r>
                  <a:rPr lang="ru-RU" sz="800" b="1" baseline="30000" dirty="0" smtClean="0">
                    <a:solidFill>
                      <a:schemeClr val="tx1"/>
                    </a:solidFill>
                  </a:rPr>
                  <a:t>2+</a:t>
                </a:r>
                <a:endParaRPr lang="ru-RU" sz="800" b="1" baseline="30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Овал 156"/>
            <p:cNvSpPr/>
            <p:nvPr/>
          </p:nvSpPr>
          <p:spPr>
            <a:xfrm flipH="1">
              <a:off x="7623234" y="1537569"/>
              <a:ext cx="572811" cy="5713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 flipH="1">
              <a:off x="6685699" y="1197652"/>
              <a:ext cx="53938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64029" y="522514"/>
            <a:ext cx="93617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6" name="Стрелка влево 175"/>
          <p:cNvSpPr/>
          <p:nvPr/>
        </p:nvSpPr>
        <p:spPr>
          <a:xfrm>
            <a:off x="3320142" y="141514"/>
            <a:ext cx="1436915" cy="566057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Стрелка вправо 176"/>
          <p:cNvSpPr/>
          <p:nvPr/>
        </p:nvSpPr>
        <p:spPr>
          <a:xfrm>
            <a:off x="3124200" y="5138057"/>
            <a:ext cx="1611086" cy="5551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animBg="1"/>
      <p:bldP spid="112" grpId="0" animBg="1"/>
      <p:bldP spid="176" grpId="0" animBg="1"/>
      <p:bldP spid="17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Цилиндр 112"/>
          <p:cNvSpPr/>
          <p:nvPr/>
        </p:nvSpPr>
        <p:spPr>
          <a:xfrm rot="5400000">
            <a:off x="3381863" y="261593"/>
            <a:ext cx="1626123" cy="76922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185416" y="3893602"/>
            <a:ext cx="2251166" cy="2503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 rot="19035965">
            <a:off x="4329384" y="3423892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4349497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954706">
            <a:off x="5002052" y="2037309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9035965">
            <a:off x="5439117" y="2817469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6085114" y="2427515"/>
            <a:ext cx="326572" cy="413656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АДФ</a:t>
            </a:r>
            <a:endParaRPr lang="ru-RU" sz="800" b="1" dirty="0">
              <a:solidFill>
                <a:schemeClr val="tx1"/>
              </a:solidFill>
            </a:endParaRPr>
          </a:p>
        </p:txBody>
      </p:sp>
      <p:grpSp>
        <p:nvGrpSpPr>
          <p:cNvPr id="10" name="Группа 115"/>
          <p:cNvGrpSpPr/>
          <p:nvPr/>
        </p:nvGrpSpPr>
        <p:grpSpPr>
          <a:xfrm>
            <a:off x="1086438" y="717009"/>
            <a:ext cx="5855268" cy="1655565"/>
            <a:chOff x="2436267" y="651694"/>
            <a:chExt cx="5855268" cy="1655565"/>
          </a:xfrm>
        </p:grpSpPr>
        <p:sp>
          <p:nvSpPr>
            <p:cNvPr id="117" name="Полилиния 116"/>
            <p:cNvSpPr/>
            <p:nvPr/>
          </p:nvSpPr>
          <p:spPr>
            <a:xfrm>
              <a:off x="2436267" y="789159"/>
              <a:ext cx="5740924" cy="933253"/>
            </a:xfrm>
            <a:custGeom>
              <a:avLst/>
              <a:gdLst>
                <a:gd name="connsiteX0" fmla="*/ 0 w 5740924"/>
                <a:gd name="connsiteY0" fmla="*/ 718008 h 887690"/>
                <a:gd name="connsiteX1" fmla="*/ 1074656 w 5740924"/>
                <a:gd name="connsiteY1" fmla="*/ 378643 h 887690"/>
                <a:gd name="connsiteX2" fmla="*/ 2262433 w 5740924"/>
                <a:gd name="connsiteY2" fmla="*/ 67558 h 887690"/>
                <a:gd name="connsiteX3" fmla="*/ 3044858 w 5740924"/>
                <a:gd name="connsiteY3" fmla="*/ 10998 h 887690"/>
                <a:gd name="connsiteX4" fmla="*/ 3921551 w 5740924"/>
                <a:gd name="connsiteY4" fmla="*/ 133546 h 887690"/>
                <a:gd name="connsiteX5" fmla="*/ 4534293 w 5740924"/>
                <a:gd name="connsiteY5" fmla="*/ 538899 h 887690"/>
                <a:gd name="connsiteX6" fmla="*/ 5740924 w 5740924"/>
                <a:gd name="connsiteY6" fmla="*/ 887690 h 8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0924" h="887690">
                  <a:moveTo>
                    <a:pt x="0" y="718008"/>
                  </a:moveTo>
                  <a:cubicBezTo>
                    <a:pt x="348792" y="602529"/>
                    <a:pt x="697584" y="487051"/>
                    <a:pt x="1074656" y="378643"/>
                  </a:cubicBezTo>
                  <a:cubicBezTo>
                    <a:pt x="1451728" y="270235"/>
                    <a:pt x="1934066" y="128832"/>
                    <a:pt x="2262433" y="67558"/>
                  </a:cubicBezTo>
                  <a:cubicBezTo>
                    <a:pt x="2590800" y="6284"/>
                    <a:pt x="2768338" y="0"/>
                    <a:pt x="3044858" y="10998"/>
                  </a:cubicBezTo>
                  <a:cubicBezTo>
                    <a:pt x="3321378" y="21996"/>
                    <a:pt x="3673312" y="45563"/>
                    <a:pt x="3921551" y="133546"/>
                  </a:cubicBezTo>
                  <a:cubicBezTo>
                    <a:pt x="4169790" y="221529"/>
                    <a:pt x="4231064" y="413208"/>
                    <a:pt x="4534293" y="538899"/>
                  </a:cubicBezTo>
                  <a:cubicBezTo>
                    <a:pt x="4837522" y="664590"/>
                    <a:pt x="5289223" y="776140"/>
                    <a:pt x="5740924" y="887690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flipV="1">
              <a:off x="2496281" y="886475"/>
              <a:ext cx="54330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flipV="1">
              <a:off x="5370298" y="756910"/>
              <a:ext cx="47847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 flipV="1">
              <a:off x="4868384" y="834823"/>
              <a:ext cx="51847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 flipV="1">
              <a:off x="4392123" y="863351"/>
              <a:ext cx="52339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 flipV="1">
              <a:off x="3882963" y="1025065"/>
              <a:ext cx="57064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 flipV="1">
              <a:off x="3377620" y="1049638"/>
              <a:ext cx="54808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 flipV="1">
              <a:off x="2935890" y="1258070"/>
              <a:ext cx="54675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 flipV="1">
              <a:off x="2469521" y="1392709"/>
              <a:ext cx="49464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 flipV="1">
              <a:off x="2943763" y="930543"/>
              <a:ext cx="49174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 flipV="1">
              <a:off x="3354230" y="1193041"/>
              <a:ext cx="53376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 flipV="1">
              <a:off x="3832785" y="1448773"/>
              <a:ext cx="55483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 flipH="1">
              <a:off x="7744985" y="651694"/>
              <a:ext cx="507621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 flipH="1">
              <a:off x="7238149" y="794548"/>
              <a:ext cx="51483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 flipH="1">
              <a:off x="6757493" y="940066"/>
              <a:ext cx="58071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 flipH="1">
              <a:off x="5844504" y="834912"/>
              <a:ext cx="466181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 flipH="1">
              <a:off x="6327482" y="1346623"/>
              <a:ext cx="52995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 flipH="1">
              <a:off x="5878617" y="1535315"/>
              <a:ext cx="49805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 flipH="1">
              <a:off x="5381900" y="1648027"/>
              <a:ext cx="52343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 flipH="1">
              <a:off x="4820604" y="1684282"/>
              <a:ext cx="54739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 flipH="1">
              <a:off x="4351477" y="1562941"/>
              <a:ext cx="50747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 flipV="1">
              <a:off x="2681382" y="1213364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 flipH="1">
              <a:off x="6275924" y="892930"/>
              <a:ext cx="487247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 flipV="1">
              <a:off x="3060025" y="1309203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 flipV="1">
              <a:off x="3474805" y="1610861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 flipV="1">
              <a:off x="4002705" y="1874811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 flipV="1">
              <a:off x="4464620" y="199735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 flipV="1">
              <a:off x="4973667" y="211990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 flipV="1">
              <a:off x="5576982" y="2091628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 flipV="1">
              <a:off x="6048322" y="1959653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 flipV="1">
              <a:off x="6557369" y="173340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 flipV="1">
              <a:off x="7416780" y="1065677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flipV="1">
              <a:off x="7869265" y="961982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10"/>
            <p:cNvGrpSpPr/>
            <p:nvPr/>
          </p:nvGrpSpPr>
          <p:grpSpPr>
            <a:xfrm>
              <a:off x="7252218" y="1348104"/>
              <a:ext cx="1039317" cy="439875"/>
              <a:chOff x="6174082" y="831425"/>
              <a:chExt cx="1039317" cy="439875"/>
            </a:xfrm>
          </p:grpSpPr>
          <p:grpSp>
            <p:nvGrpSpPr>
              <p:cNvPr id="12" name="Группа 192"/>
              <p:cNvGrpSpPr/>
              <p:nvPr/>
            </p:nvGrpSpPr>
            <p:grpSpPr>
              <a:xfrm>
                <a:off x="6461535" y="864922"/>
                <a:ext cx="625205" cy="406378"/>
                <a:chOff x="5177928" y="1520328"/>
                <a:chExt cx="506776" cy="253388"/>
              </a:xfrm>
            </p:grpSpPr>
            <p:sp>
              <p:nvSpPr>
                <p:cNvPr id="173" name="Овал 172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" name="Овал 174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2" name="Полилиния 171"/>
              <p:cNvSpPr/>
              <p:nvPr/>
            </p:nvSpPr>
            <p:spPr>
              <a:xfrm rot="10371111">
                <a:off x="6174082" y="831425"/>
                <a:ext cx="1039317" cy="219405"/>
              </a:xfrm>
              <a:custGeom>
                <a:avLst/>
                <a:gdLst>
                  <a:gd name="connsiteX0" fmla="*/ 0 w 661012"/>
                  <a:gd name="connsiteY0" fmla="*/ 77118 h 77118"/>
                  <a:gd name="connsiteX1" fmla="*/ 330506 w 661012"/>
                  <a:gd name="connsiteY1" fmla="*/ 66101 h 77118"/>
                  <a:gd name="connsiteX2" fmla="*/ 649995 w 661012"/>
                  <a:gd name="connsiteY2" fmla="*/ 11017 h 77118"/>
                  <a:gd name="connsiteX3" fmla="*/ 649995 w 661012"/>
                  <a:gd name="connsiteY3" fmla="*/ 11017 h 77118"/>
                  <a:gd name="connsiteX4" fmla="*/ 661012 w 661012"/>
                  <a:gd name="connsiteY4" fmla="*/ 0 h 7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012" h="77118">
                    <a:moveTo>
                      <a:pt x="0" y="77118"/>
                    </a:moveTo>
                    <a:cubicBezTo>
                      <a:pt x="111087" y="77118"/>
                      <a:pt x="222174" y="77118"/>
                      <a:pt x="330506" y="66101"/>
                    </a:cubicBezTo>
                    <a:cubicBezTo>
                      <a:pt x="438839" y="55084"/>
                      <a:pt x="649995" y="11017"/>
                      <a:pt x="649995" y="11017"/>
                    </a:cubicBezTo>
                    <a:lnTo>
                      <a:pt x="649995" y="11017"/>
                    </a:lnTo>
                    <a:lnTo>
                      <a:pt x="661012" y="0"/>
                    </a:lnTo>
                  </a:path>
                </a:pathLst>
              </a:cu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4" name="Овал 153"/>
            <p:cNvSpPr/>
            <p:nvPr/>
          </p:nvSpPr>
          <p:spPr>
            <a:xfrm flipH="1">
              <a:off x="7143990" y="1354753"/>
              <a:ext cx="543007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8-конечная звезда 154"/>
            <p:cNvSpPr/>
            <p:nvPr/>
          </p:nvSpPr>
          <p:spPr>
            <a:xfrm>
              <a:off x="7630886" y="1621965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88"/>
            <p:cNvGrpSpPr/>
            <p:nvPr/>
          </p:nvGrpSpPr>
          <p:grpSpPr>
            <a:xfrm>
              <a:off x="2766323" y="881739"/>
              <a:ext cx="4166647" cy="1042564"/>
              <a:chOff x="2624805" y="1110338"/>
              <a:chExt cx="4166647" cy="1042564"/>
            </a:xfrm>
          </p:grpSpPr>
          <p:grpSp>
            <p:nvGrpSpPr>
              <p:cNvPr id="14" name="Группа 109"/>
              <p:cNvGrpSpPr/>
              <p:nvPr/>
            </p:nvGrpSpPr>
            <p:grpSpPr>
              <a:xfrm>
                <a:off x="2624805" y="1284065"/>
                <a:ext cx="4166647" cy="868837"/>
                <a:chOff x="1611984" y="985101"/>
                <a:chExt cx="4166647" cy="868837"/>
              </a:xfrm>
            </p:grpSpPr>
            <p:grpSp>
              <p:nvGrpSpPr>
                <p:cNvPr id="15" name="Группа 184"/>
                <p:cNvGrpSpPr/>
                <p:nvPr/>
              </p:nvGrpSpPr>
              <p:grpSpPr>
                <a:xfrm rot="12169481">
                  <a:off x="2603320" y="1061690"/>
                  <a:ext cx="625205" cy="406378"/>
                  <a:chOff x="5177928" y="1520328"/>
                  <a:chExt cx="506776" cy="253388"/>
                </a:xfrm>
              </p:grpSpPr>
              <p:sp>
                <p:nvSpPr>
                  <p:cNvPr id="168" name="Овал 167"/>
                  <p:cNvSpPr/>
                  <p:nvPr/>
                </p:nvSpPr>
                <p:spPr>
                  <a:xfrm>
                    <a:off x="5255046" y="1520328"/>
                    <a:ext cx="429658" cy="154236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9" name="Овал 168"/>
                  <p:cNvSpPr/>
                  <p:nvPr/>
                </p:nvSpPr>
                <p:spPr>
                  <a:xfrm>
                    <a:off x="5177928" y="1586429"/>
                    <a:ext cx="176270" cy="187287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0" name="Овал 169"/>
                  <p:cNvSpPr/>
                  <p:nvPr/>
                </p:nvSpPr>
                <p:spPr>
                  <a:xfrm>
                    <a:off x="5365214" y="1630493"/>
                    <a:ext cx="88134" cy="99152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3" name="Полилиния 162"/>
                <p:cNvSpPr/>
                <p:nvPr/>
              </p:nvSpPr>
              <p:spPr>
                <a:xfrm>
                  <a:off x="1611984" y="985101"/>
                  <a:ext cx="4166647" cy="868837"/>
                </a:xfrm>
                <a:custGeom>
                  <a:avLst/>
                  <a:gdLst>
                    <a:gd name="connsiteX0" fmla="*/ 0 w 4166647"/>
                    <a:gd name="connsiteY0" fmla="*/ 14141 h 868837"/>
                    <a:gd name="connsiteX1" fmla="*/ 461913 w 4166647"/>
                    <a:gd name="connsiteY1" fmla="*/ 51848 h 868837"/>
                    <a:gd name="connsiteX2" fmla="*/ 933253 w 4166647"/>
                    <a:gd name="connsiteY2" fmla="*/ 325226 h 868837"/>
                    <a:gd name="connsiteX3" fmla="*/ 1536569 w 4166647"/>
                    <a:gd name="connsiteY3" fmla="*/ 645737 h 868837"/>
                    <a:gd name="connsiteX4" fmla="*/ 2554663 w 4166647"/>
                    <a:gd name="connsiteY4" fmla="*/ 862553 h 868837"/>
                    <a:gd name="connsiteX5" fmla="*/ 3619892 w 4166647"/>
                    <a:gd name="connsiteY5" fmla="*/ 683444 h 868837"/>
                    <a:gd name="connsiteX6" fmla="*/ 4166647 w 4166647"/>
                    <a:gd name="connsiteY6" fmla="*/ 438347 h 86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66647" h="868837">
                      <a:moveTo>
                        <a:pt x="0" y="14141"/>
                      </a:moveTo>
                      <a:cubicBezTo>
                        <a:pt x="153185" y="7070"/>
                        <a:pt x="306371" y="0"/>
                        <a:pt x="461913" y="51848"/>
                      </a:cubicBezTo>
                      <a:cubicBezTo>
                        <a:pt x="617455" y="103696"/>
                        <a:pt x="754144" y="226245"/>
                        <a:pt x="933253" y="325226"/>
                      </a:cubicBezTo>
                      <a:cubicBezTo>
                        <a:pt x="1112362" y="424207"/>
                        <a:pt x="1266334" y="556183"/>
                        <a:pt x="1536569" y="645737"/>
                      </a:cubicBezTo>
                      <a:cubicBezTo>
                        <a:pt x="1806804" y="735291"/>
                        <a:pt x="2207443" y="856269"/>
                        <a:pt x="2554663" y="862553"/>
                      </a:cubicBezTo>
                      <a:cubicBezTo>
                        <a:pt x="2901883" y="868837"/>
                        <a:pt x="3351228" y="754145"/>
                        <a:pt x="3619892" y="683444"/>
                      </a:cubicBezTo>
                      <a:cubicBezTo>
                        <a:pt x="3888556" y="612743"/>
                        <a:pt x="4027601" y="525545"/>
                        <a:pt x="4166647" y="438347"/>
                      </a:cubicBezTo>
                    </a:path>
                  </a:pathLst>
                </a:cu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6" name="Группа 184"/>
                <p:cNvGrpSpPr/>
                <p:nvPr/>
              </p:nvGrpSpPr>
              <p:grpSpPr>
                <a:xfrm rot="10262034">
                  <a:off x="4556237" y="1336639"/>
                  <a:ext cx="625205" cy="406378"/>
                  <a:chOff x="5177928" y="1520328"/>
                  <a:chExt cx="506776" cy="253388"/>
                </a:xfrm>
              </p:grpSpPr>
              <p:sp>
                <p:nvSpPr>
                  <p:cNvPr id="165" name="Овал 164"/>
                  <p:cNvSpPr/>
                  <p:nvPr/>
                </p:nvSpPr>
                <p:spPr>
                  <a:xfrm>
                    <a:off x="5255046" y="1520328"/>
                    <a:ext cx="429658" cy="154236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6" name="Овал 165"/>
                  <p:cNvSpPr/>
                  <p:nvPr/>
                </p:nvSpPr>
                <p:spPr>
                  <a:xfrm>
                    <a:off x="5177928" y="1586429"/>
                    <a:ext cx="176270" cy="187287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" name="Овал 166"/>
                  <p:cNvSpPr/>
                  <p:nvPr/>
                </p:nvSpPr>
                <p:spPr>
                  <a:xfrm>
                    <a:off x="5365214" y="1630493"/>
                    <a:ext cx="88134" cy="99152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60" name="8-конечная звезда 159"/>
              <p:cNvSpPr/>
              <p:nvPr/>
            </p:nvSpPr>
            <p:spPr>
              <a:xfrm>
                <a:off x="5617027" y="1349822"/>
                <a:ext cx="544286" cy="424542"/>
              </a:xfrm>
              <a:prstGeom prst="star8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b="1" dirty="0" smtClean="0">
                    <a:solidFill>
                      <a:schemeClr val="tx1"/>
                    </a:solidFill>
                  </a:rPr>
                  <a:t>Са</a:t>
                </a:r>
                <a:r>
                  <a:rPr lang="ru-RU" sz="800" b="1" baseline="30000" dirty="0" smtClean="0">
                    <a:solidFill>
                      <a:schemeClr val="tx1"/>
                    </a:solidFill>
                  </a:rPr>
                  <a:t>2+</a:t>
                </a:r>
                <a:endParaRPr lang="ru-RU" sz="8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8-конечная звезда 160"/>
              <p:cNvSpPr/>
              <p:nvPr/>
            </p:nvSpPr>
            <p:spPr>
              <a:xfrm>
                <a:off x="3679371" y="1110338"/>
                <a:ext cx="544286" cy="424542"/>
              </a:xfrm>
              <a:prstGeom prst="star8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b="1" dirty="0" smtClean="0">
                    <a:solidFill>
                      <a:schemeClr val="tx1"/>
                    </a:solidFill>
                  </a:rPr>
                  <a:t>Са</a:t>
                </a:r>
                <a:r>
                  <a:rPr lang="ru-RU" sz="800" b="1" baseline="30000" dirty="0" smtClean="0">
                    <a:solidFill>
                      <a:schemeClr val="tx1"/>
                    </a:solidFill>
                  </a:rPr>
                  <a:t>2+</a:t>
                </a:r>
                <a:endParaRPr lang="ru-RU" sz="800" b="1" baseline="30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Овал 156"/>
            <p:cNvSpPr/>
            <p:nvPr/>
          </p:nvSpPr>
          <p:spPr>
            <a:xfrm flipH="1">
              <a:off x="7623234" y="1537569"/>
              <a:ext cx="572811" cy="5713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 flipH="1">
              <a:off x="6685699" y="1197652"/>
              <a:ext cx="53938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64029" y="522514"/>
            <a:ext cx="93617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8588829" y="2873829"/>
            <a:ext cx="555171" cy="489857"/>
          </a:xfrm>
          <a:prstGeom prst="ellipse">
            <a:avLst/>
          </a:prstGeom>
          <a:solidFill>
            <a:srgbClr val="CC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АТФ</a:t>
            </a:r>
            <a:endParaRPr lang="ru-RU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C 0.01268 0.01504 0.02535 0.03032 0.04531 0.03333 C 0.06528 0.03634 0.10747 0.03842 0.12031 0.01759 C 0.13316 -0.00324 0.10799 -0.07037 0.12257 -0.09213 C 0.13715 -0.11389 0.18924 -0.12871 0.20833 -0.11273 C 0.22743 -0.09676 0.22483 -0.01412 0.23698 0.00324 C 0.24913 0.0206 0.27361 0.01088 0.2809 -0.00787 C 0.2882 -0.02662 0.27656 -0.08611 0.2809 -0.10949 C 0.28524 -0.13287 0.29618 -0.14028 0.30712 -0.14769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4 -0.02246 -0.02188 -0.04468 -0.02865 -0.07454 C -0.03542 -0.1044 -0.03125 -0.16112 -0.04045 -0.1794 C -0.04966 -0.19769 -0.075 -0.19676 -0.08334 -0.18403 C -0.09167 -0.1713 -0.08108 -0.12963 -0.09045 -0.10325 C -0.09983 -0.07686 -0.12726 -0.02963 -0.13941 -0.02547 C -0.15157 -0.0213 -0.14948 -0.06088 -0.1632 -0.07778 C -0.17691 -0.09468 -0.20643 -0.13033 -0.22153 -0.12686 C -0.23663 -0.12338 -0.24341 -0.08172 -0.25365 -0.05718 C -0.26389 -0.03264 -0.27084 0.01898 -0.28334 0.0206 C -0.29584 0.02222 -0.31719 -0.02315 -0.32865 -0.04769 C -0.34011 -0.07223 -0.3441 -0.11598 -0.35243 -0.12686 C -0.36077 -0.13774 -0.36979 -0.12524 -0.37865 -0.11274 " pathEditMode="relative" ptsTypes="aaaaaaaaaaaaA">
                                      <p:cBhvr>
                                        <p:cTn id="1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53" grpId="0" animBg="1"/>
      <p:bldP spid="15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Цилиндр 112"/>
          <p:cNvSpPr/>
          <p:nvPr/>
        </p:nvSpPr>
        <p:spPr>
          <a:xfrm rot="5400000">
            <a:off x="3381863" y="261593"/>
            <a:ext cx="1626123" cy="76922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185416" y="3893602"/>
            <a:ext cx="2251166" cy="2503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5"/>
          <p:cNvGrpSpPr/>
          <p:nvPr/>
        </p:nvGrpSpPr>
        <p:grpSpPr>
          <a:xfrm>
            <a:off x="1086438" y="717009"/>
            <a:ext cx="5855268" cy="1655565"/>
            <a:chOff x="2436267" y="651694"/>
            <a:chExt cx="5855268" cy="1655565"/>
          </a:xfrm>
        </p:grpSpPr>
        <p:sp>
          <p:nvSpPr>
            <p:cNvPr id="117" name="Полилиния 116"/>
            <p:cNvSpPr/>
            <p:nvPr/>
          </p:nvSpPr>
          <p:spPr>
            <a:xfrm>
              <a:off x="2436267" y="789159"/>
              <a:ext cx="5740924" cy="933253"/>
            </a:xfrm>
            <a:custGeom>
              <a:avLst/>
              <a:gdLst>
                <a:gd name="connsiteX0" fmla="*/ 0 w 5740924"/>
                <a:gd name="connsiteY0" fmla="*/ 718008 h 887690"/>
                <a:gd name="connsiteX1" fmla="*/ 1074656 w 5740924"/>
                <a:gd name="connsiteY1" fmla="*/ 378643 h 887690"/>
                <a:gd name="connsiteX2" fmla="*/ 2262433 w 5740924"/>
                <a:gd name="connsiteY2" fmla="*/ 67558 h 887690"/>
                <a:gd name="connsiteX3" fmla="*/ 3044858 w 5740924"/>
                <a:gd name="connsiteY3" fmla="*/ 10998 h 887690"/>
                <a:gd name="connsiteX4" fmla="*/ 3921551 w 5740924"/>
                <a:gd name="connsiteY4" fmla="*/ 133546 h 887690"/>
                <a:gd name="connsiteX5" fmla="*/ 4534293 w 5740924"/>
                <a:gd name="connsiteY5" fmla="*/ 538899 h 887690"/>
                <a:gd name="connsiteX6" fmla="*/ 5740924 w 5740924"/>
                <a:gd name="connsiteY6" fmla="*/ 887690 h 8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0924" h="887690">
                  <a:moveTo>
                    <a:pt x="0" y="718008"/>
                  </a:moveTo>
                  <a:cubicBezTo>
                    <a:pt x="348792" y="602529"/>
                    <a:pt x="697584" y="487051"/>
                    <a:pt x="1074656" y="378643"/>
                  </a:cubicBezTo>
                  <a:cubicBezTo>
                    <a:pt x="1451728" y="270235"/>
                    <a:pt x="1934066" y="128832"/>
                    <a:pt x="2262433" y="67558"/>
                  </a:cubicBezTo>
                  <a:cubicBezTo>
                    <a:pt x="2590800" y="6284"/>
                    <a:pt x="2768338" y="0"/>
                    <a:pt x="3044858" y="10998"/>
                  </a:cubicBezTo>
                  <a:cubicBezTo>
                    <a:pt x="3321378" y="21996"/>
                    <a:pt x="3673312" y="45563"/>
                    <a:pt x="3921551" y="133546"/>
                  </a:cubicBezTo>
                  <a:cubicBezTo>
                    <a:pt x="4169790" y="221529"/>
                    <a:pt x="4231064" y="413208"/>
                    <a:pt x="4534293" y="538899"/>
                  </a:cubicBezTo>
                  <a:cubicBezTo>
                    <a:pt x="4837522" y="664590"/>
                    <a:pt x="5289223" y="776140"/>
                    <a:pt x="5740924" y="887690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flipV="1">
              <a:off x="2496281" y="886475"/>
              <a:ext cx="54330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flipV="1">
              <a:off x="5370298" y="756910"/>
              <a:ext cx="47847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 flipV="1">
              <a:off x="4868384" y="834823"/>
              <a:ext cx="51847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 flipV="1">
              <a:off x="4392123" y="863351"/>
              <a:ext cx="52339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 flipV="1">
              <a:off x="3882963" y="1025065"/>
              <a:ext cx="57064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 flipV="1">
              <a:off x="3377620" y="1049638"/>
              <a:ext cx="54808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 flipV="1">
              <a:off x="2935890" y="1258070"/>
              <a:ext cx="54675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 flipV="1">
              <a:off x="2469521" y="1392709"/>
              <a:ext cx="49464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 flipV="1">
              <a:off x="2943763" y="930543"/>
              <a:ext cx="49174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 flipV="1">
              <a:off x="3354230" y="1193041"/>
              <a:ext cx="53376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 flipV="1">
              <a:off x="3832785" y="1448773"/>
              <a:ext cx="55483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 flipH="1">
              <a:off x="7744985" y="651694"/>
              <a:ext cx="507621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 flipH="1">
              <a:off x="7238149" y="794548"/>
              <a:ext cx="51483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 flipH="1">
              <a:off x="6757493" y="940066"/>
              <a:ext cx="58071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 flipH="1">
              <a:off x="5844504" y="834912"/>
              <a:ext cx="466181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 flipH="1">
              <a:off x="6327482" y="1346623"/>
              <a:ext cx="52995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 flipH="1">
              <a:off x="5878617" y="1535315"/>
              <a:ext cx="49805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 flipH="1">
              <a:off x="5381900" y="1648027"/>
              <a:ext cx="52343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 flipH="1">
              <a:off x="4820604" y="1684282"/>
              <a:ext cx="54739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 flipH="1">
              <a:off x="4351477" y="1562941"/>
              <a:ext cx="50747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 flipV="1">
              <a:off x="2681382" y="1213364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 flipH="1">
              <a:off x="6275924" y="892930"/>
              <a:ext cx="487247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 flipV="1">
              <a:off x="3060025" y="1309203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 flipV="1">
              <a:off x="3474805" y="1610861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 flipV="1">
              <a:off x="4002705" y="1874811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 flipV="1">
              <a:off x="4464620" y="199735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 flipV="1">
              <a:off x="4973667" y="211990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 flipV="1">
              <a:off x="5576982" y="2091628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 flipV="1">
              <a:off x="6048322" y="1959653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 flipV="1">
              <a:off x="6557369" y="173340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 flipV="1">
              <a:off x="7416780" y="1065677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flipV="1">
              <a:off x="7869265" y="961982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10"/>
            <p:cNvGrpSpPr/>
            <p:nvPr/>
          </p:nvGrpSpPr>
          <p:grpSpPr>
            <a:xfrm>
              <a:off x="7252218" y="1348104"/>
              <a:ext cx="1039317" cy="439875"/>
              <a:chOff x="6174082" y="831425"/>
              <a:chExt cx="1039317" cy="439875"/>
            </a:xfrm>
          </p:grpSpPr>
          <p:grpSp>
            <p:nvGrpSpPr>
              <p:cNvPr id="4" name="Группа 192"/>
              <p:cNvGrpSpPr/>
              <p:nvPr/>
            </p:nvGrpSpPr>
            <p:grpSpPr>
              <a:xfrm>
                <a:off x="6461535" y="864922"/>
                <a:ext cx="625205" cy="406378"/>
                <a:chOff x="5177928" y="1520328"/>
                <a:chExt cx="506776" cy="253388"/>
              </a:xfrm>
            </p:grpSpPr>
            <p:sp>
              <p:nvSpPr>
                <p:cNvPr id="173" name="Овал 172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" name="Овал 174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2" name="Полилиния 171"/>
              <p:cNvSpPr/>
              <p:nvPr/>
            </p:nvSpPr>
            <p:spPr>
              <a:xfrm rot="10371111">
                <a:off x="6174082" y="831425"/>
                <a:ext cx="1039317" cy="219405"/>
              </a:xfrm>
              <a:custGeom>
                <a:avLst/>
                <a:gdLst>
                  <a:gd name="connsiteX0" fmla="*/ 0 w 661012"/>
                  <a:gd name="connsiteY0" fmla="*/ 77118 h 77118"/>
                  <a:gd name="connsiteX1" fmla="*/ 330506 w 661012"/>
                  <a:gd name="connsiteY1" fmla="*/ 66101 h 77118"/>
                  <a:gd name="connsiteX2" fmla="*/ 649995 w 661012"/>
                  <a:gd name="connsiteY2" fmla="*/ 11017 h 77118"/>
                  <a:gd name="connsiteX3" fmla="*/ 649995 w 661012"/>
                  <a:gd name="connsiteY3" fmla="*/ 11017 h 77118"/>
                  <a:gd name="connsiteX4" fmla="*/ 661012 w 661012"/>
                  <a:gd name="connsiteY4" fmla="*/ 0 h 7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012" h="77118">
                    <a:moveTo>
                      <a:pt x="0" y="77118"/>
                    </a:moveTo>
                    <a:cubicBezTo>
                      <a:pt x="111087" y="77118"/>
                      <a:pt x="222174" y="77118"/>
                      <a:pt x="330506" y="66101"/>
                    </a:cubicBezTo>
                    <a:cubicBezTo>
                      <a:pt x="438839" y="55084"/>
                      <a:pt x="649995" y="11017"/>
                      <a:pt x="649995" y="11017"/>
                    </a:cubicBezTo>
                    <a:lnTo>
                      <a:pt x="649995" y="11017"/>
                    </a:lnTo>
                    <a:lnTo>
                      <a:pt x="661012" y="0"/>
                    </a:lnTo>
                  </a:path>
                </a:pathLst>
              </a:cu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4" name="Овал 153"/>
            <p:cNvSpPr/>
            <p:nvPr/>
          </p:nvSpPr>
          <p:spPr>
            <a:xfrm flipH="1">
              <a:off x="7143990" y="1354753"/>
              <a:ext cx="543007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8-конечная звезда 154"/>
            <p:cNvSpPr/>
            <p:nvPr/>
          </p:nvSpPr>
          <p:spPr>
            <a:xfrm>
              <a:off x="7630886" y="1621965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Группа 88"/>
            <p:cNvGrpSpPr/>
            <p:nvPr/>
          </p:nvGrpSpPr>
          <p:grpSpPr>
            <a:xfrm>
              <a:off x="2766323" y="881739"/>
              <a:ext cx="4166647" cy="1042564"/>
              <a:chOff x="2624805" y="1110338"/>
              <a:chExt cx="4166647" cy="1042564"/>
            </a:xfrm>
          </p:grpSpPr>
          <p:grpSp>
            <p:nvGrpSpPr>
              <p:cNvPr id="6" name="Группа 109"/>
              <p:cNvGrpSpPr/>
              <p:nvPr/>
            </p:nvGrpSpPr>
            <p:grpSpPr>
              <a:xfrm>
                <a:off x="2624805" y="1284065"/>
                <a:ext cx="4166647" cy="868837"/>
                <a:chOff x="1611984" y="985101"/>
                <a:chExt cx="4166647" cy="868837"/>
              </a:xfrm>
            </p:grpSpPr>
            <p:grpSp>
              <p:nvGrpSpPr>
                <p:cNvPr id="7" name="Группа 184"/>
                <p:cNvGrpSpPr/>
                <p:nvPr/>
              </p:nvGrpSpPr>
              <p:grpSpPr>
                <a:xfrm rot="12169481">
                  <a:off x="2603320" y="1061690"/>
                  <a:ext cx="625205" cy="406378"/>
                  <a:chOff x="5177928" y="1520328"/>
                  <a:chExt cx="506776" cy="253388"/>
                </a:xfrm>
              </p:grpSpPr>
              <p:sp>
                <p:nvSpPr>
                  <p:cNvPr id="168" name="Овал 167"/>
                  <p:cNvSpPr/>
                  <p:nvPr/>
                </p:nvSpPr>
                <p:spPr>
                  <a:xfrm>
                    <a:off x="5255046" y="1520328"/>
                    <a:ext cx="429658" cy="154236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9" name="Овал 168"/>
                  <p:cNvSpPr/>
                  <p:nvPr/>
                </p:nvSpPr>
                <p:spPr>
                  <a:xfrm>
                    <a:off x="5177928" y="1586429"/>
                    <a:ext cx="176270" cy="187287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0" name="Овал 169"/>
                  <p:cNvSpPr/>
                  <p:nvPr/>
                </p:nvSpPr>
                <p:spPr>
                  <a:xfrm>
                    <a:off x="5365214" y="1630493"/>
                    <a:ext cx="88134" cy="99152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3" name="Полилиния 162"/>
                <p:cNvSpPr/>
                <p:nvPr/>
              </p:nvSpPr>
              <p:spPr>
                <a:xfrm>
                  <a:off x="1611984" y="985101"/>
                  <a:ext cx="4166647" cy="868837"/>
                </a:xfrm>
                <a:custGeom>
                  <a:avLst/>
                  <a:gdLst>
                    <a:gd name="connsiteX0" fmla="*/ 0 w 4166647"/>
                    <a:gd name="connsiteY0" fmla="*/ 14141 h 868837"/>
                    <a:gd name="connsiteX1" fmla="*/ 461913 w 4166647"/>
                    <a:gd name="connsiteY1" fmla="*/ 51848 h 868837"/>
                    <a:gd name="connsiteX2" fmla="*/ 933253 w 4166647"/>
                    <a:gd name="connsiteY2" fmla="*/ 325226 h 868837"/>
                    <a:gd name="connsiteX3" fmla="*/ 1536569 w 4166647"/>
                    <a:gd name="connsiteY3" fmla="*/ 645737 h 868837"/>
                    <a:gd name="connsiteX4" fmla="*/ 2554663 w 4166647"/>
                    <a:gd name="connsiteY4" fmla="*/ 862553 h 868837"/>
                    <a:gd name="connsiteX5" fmla="*/ 3619892 w 4166647"/>
                    <a:gd name="connsiteY5" fmla="*/ 683444 h 868837"/>
                    <a:gd name="connsiteX6" fmla="*/ 4166647 w 4166647"/>
                    <a:gd name="connsiteY6" fmla="*/ 438347 h 86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66647" h="868837">
                      <a:moveTo>
                        <a:pt x="0" y="14141"/>
                      </a:moveTo>
                      <a:cubicBezTo>
                        <a:pt x="153185" y="7070"/>
                        <a:pt x="306371" y="0"/>
                        <a:pt x="461913" y="51848"/>
                      </a:cubicBezTo>
                      <a:cubicBezTo>
                        <a:pt x="617455" y="103696"/>
                        <a:pt x="754144" y="226245"/>
                        <a:pt x="933253" y="325226"/>
                      </a:cubicBezTo>
                      <a:cubicBezTo>
                        <a:pt x="1112362" y="424207"/>
                        <a:pt x="1266334" y="556183"/>
                        <a:pt x="1536569" y="645737"/>
                      </a:cubicBezTo>
                      <a:cubicBezTo>
                        <a:pt x="1806804" y="735291"/>
                        <a:pt x="2207443" y="856269"/>
                        <a:pt x="2554663" y="862553"/>
                      </a:cubicBezTo>
                      <a:cubicBezTo>
                        <a:pt x="2901883" y="868837"/>
                        <a:pt x="3351228" y="754145"/>
                        <a:pt x="3619892" y="683444"/>
                      </a:cubicBezTo>
                      <a:cubicBezTo>
                        <a:pt x="3888556" y="612743"/>
                        <a:pt x="4027601" y="525545"/>
                        <a:pt x="4166647" y="438347"/>
                      </a:cubicBezTo>
                    </a:path>
                  </a:pathLst>
                </a:cu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" name="Группа 184"/>
                <p:cNvGrpSpPr/>
                <p:nvPr/>
              </p:nvGrpSpPr>
              <p:grpSpPr>
                <a:xfrm rot="10262034">
                  <a:off x="4556237" y="1336639"/>
                  <a:ext cx="625205" cy="406378"/>
                  <a:chOff x="5177928" y="1520328"/>
                  <a:chExt cx="506776" cy="253388"/>
                </a:xfrm>
              </p:grpSpPr>
              <p:sp>
                <p:nvSpPr>
                  <p:cNvPr id="165" name="Овал 164"/>
                  <p:cNvSpPr/>
                  <p:nvPr/>
                </p:nvSpPr>
                <p:spPr>
                  <a:xfrm>
                    <a:off x="5255046" y="1520328"/>
                    <a:ext cx="429658" cy="154236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6" name="Овал 165"/>
                  <p:cNvSpPr/>
                  <p:nvPr/>
                </p:nvSpPr>
                <p:spPr>
                  <a:xfrm>
                    <a:off x="5177928" y="1586429"/>
                    <a:ext cx="176270" cy="187287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" name="Овал 166"/>
                  <p:cNvSpPr/>
                  <p:nvPr/>
                </p:nvSpPr>
                <p:spPr>
                  <a:xfrm>
                    <a:off x="5365214" y="1630493"/>
                    <a:ext cx="88134" cy="99152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60" name="8-конечная звезда 159"/>
              <p:cNvSpPr/>
              <p:nvPr/>
            </p:nvSpPr>
            <p:spPr>
              <a:xfrm>
                <a:off x="5617027" y="1349822"/>
                <a:ext cx="544286" cy="424542"/>
              </a:xfrm>
              <a:prstGeom prst="star8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b="1" dirty="0" smtClean="0">
                    <a:solidFill>
                      <a:schemeClr val="tx1"/>
                    </a:solidFill>
                  </a:rPr>
                  <a:t>Са</a:t>
                </a:r>
                <a:r>
                  <a:rPr lang="ru-RU" sz="800" b="1" baseline="30000" dirty="0" smtClean="0">
                    <a:solidFill>
                      <a:schemeClr val="tx1"/>
                    </a:solidFill>
                  </a:rPr>
                  <a:t>2+</a:t>
                </a:r>
                <a:endParaRPr lang="ru-RU" sz="8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8-конечная звезда 160"/>
              <p:cNvSpPr/>
              <p:nvPr/>
            </p:nvSpPr>
            <p:spPr>
              <a:xfrm>
                <a:off x="3679371" y="1110338"/>
                <a:ext cx="544286" cy="424542"/>
              </a:xfrm>
              <a:prstGeom prst="star8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b="1" dirty="0" smtClean="0">
                    <a:solidFill>
                      <a:schemeClr val="tx1"/>
                    </a:solidFill>
                  </a:rPr>
                  <a:t>Са</a:t>
                </a:r>
                <a:r>
                  <a:rPr lang="ru-RU" sz="800" b="1" baseline="30000" dirty="0" smtClean="0">
                    <a:solidFill>
                      <a:schemeClr val="tx1"/>
                    </a:solidFill>
                  </a:rPr>
                  <a:t>2+</a:t>
                </a:r>
                <a:endParaRPr lang="ru-RU" sz="800" b="1" baseline="30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Овал 156"/>
            <p:cNvSpPr/>
            <p:nvPr/>
          </p:nvSpPr>
          <p:spPr>
            <a:xfrm flipH="1">
              <a:off x="7623234" y="1537569"/>
              <a:ext cx="572811" cy="5713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 flipH="1">
              <a:off x="6685699" y="1197652"/>
              <a:ext cx="53938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64029" y="522514"/>
            <a:ext cx="93617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567211" y="3882716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rot="2011294">
            <a:off x="6254496" y="2968316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19035965">
            <a:off x="4329384" y="3423892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 rot="18954706">
            <a:off x="5002052" y="2037309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 rot="19035965">
            <a:off x="5439117" y="2817469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 rot="21047259">
            <a:off x="5838077" y="2888572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884383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116286" y="2122715"/>
            <a:ext cx="555171" cy="489857"/>
          </a:xfrm>
          <a:prstGeom prst="ellipse">
            <a:avLst/>
          </a:prstGeom>
          <a:solidFill>
            <a:srgbClr val="CC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АТФ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6052457" y="3037114"/>
            <a:ext cx="555171" cy="489857"/>
          </a:xfrm>
          <a:prstGeom prst="ellipse">
            <a:avLst/>
          </a:prstGeom>
          <a:solidFill>
            <a:srgbClr val="CC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АТФ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6585857" y="3331028"/>
            <a:ext cx="555171" cy="489857"/>
          </a:xfrm>
          <a:prstGeom prst="ellipse">
            <a:avLst/>
          </a:prstGeom>
          <a:solidFill>
            <a:srgbClr val="CC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АТФ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4349497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/>
      <p:bldP spid="71" grpId="1" animBg="1"/>
      <p:bldP spid="76" grpId="0" animBg="1"/>
      <p:bldP spid="76" grpId="1" animBg="1"/>
      <p:bldP spid="77" grpId="1" animBg="1"/>
      <p:bldP spid="68" grpId="0" animBg="1"/>
      <p:bldP spid="69" grpId="0" animBg="1"/>
      <p:bldP spid="69" grpId="1" animBg="1"/>
      <p:bldP spid="8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Цилиндр 112"/>
          <p:cNvSpPr/>
          <p:nvPr/>
        </p:nvSpPr>
        <p:spPr>
          <a:xfrm rot="5400000">
            <a:off x="3381863" y="261593"/>
            <a:ext cx="1626123" cy="76922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185416" y="3893602"/>
            <a:ext cx="2251166" cy="2503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5"/>
          <p:cNvGrpSpPr/>
          <p:nvPr/>
        </p:nvGrpSpPr>
        <p:grpSpPr>
          <a:xfrm>
            <a:off x="1086438" y="717009"/>
            <a:ext cx="5855268" cy="1655565"/>
            <a:chOff x="2436267" y="651694"/>
            <a:chExt cx="5855268" cy="1655565"/>
          </a:xfrm>
        </p:grpSpPr>
        <p:sp>
          <p:nvSpPr>
            <p:cNvPr id="117" name="Полилиния 116"/>
            <p:cNvSpPr/>
            <p:nvPr/>
          </p:nvSpPr>
          <p:spPr>
            <a:xfrm>
              <a:off x="2436267" y="789159"/>
              <a:ext cx="5740924" cy="933253"/>
            </a:xfrm>
            <a:custGeom>
              <a:avLst/>
              <a:gdLst>
                <a:gd name="connsiteX0" fmla="*/ 0 w 5740924"/>
                <a:gd name="connsiteY0" fmla="*/ 718008 h 887690"/>
                <a:gd name="connsiteX1" fmla="*/ 1074656 w 5740924"/>
                <a:gd name="connsiteY1" fmla="*/ 378643 h 887690"/>
                <a:gd name="connsiteX2" fmla="*/ 2262433 w 5740924"/>
                <a:gd name="connsiteY2" fmla="*/ 67558 h 887690"/>
                <a:gd name="connsiteX3" fmla="*/ 3044858 w 5740924"/>
                <a:gd name="connsiteY3" fmla="*/ 10998 h 887690"/>
                <a:gd name="connsiteX4" fmla="*/ 3921551 w 5740924"/>
                <a:gd name="connsiteY4" fmla="*/ 133546 h 887690"/>
                <a:gd name="connsiteX5" fmla="*/ 4534293 w 5740924"/>
                <a:gd name="connsiteY5" fmla="*/ 538899 h 887690"/>
                <a:gd name="connsiteX6" fmla="*/ 5740924 w 5740924"/>
                <a:gd name="connsiteY6" fmla="*/ 887690 h 8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0924" h="887690">
                  <a:moveTo>
                    <a:pt x="0" y="718008"/>
                  </a:moveTo>
                  <a:cubicBezTo>
                    <a:pt x="348792" y="602529"/>
                    <a:pt x="697584" y="487051"/>
                    <a:pt x="1074656" y="378643"/>
                  </a:cubicBezTo>
                  <a:cubicBezTo>
                    <a:pt x="1451728" y="270235"/>
                    <a:pt x="1934066" y="128832"/>
                    <a:pt x="2262433" y="67558"/>
                  </a:cubicBezTo>
                  <a:cubicBezTo>
                    <a:pt x="2590800" y="6284"/>
                    <a:pt x="2768338" y="0"/>
                    <a:pt x="3044858" y="10998"/>
                  </a:cubicBezTo>
                  <a:cubicBezTo>
                    <a:pt x="3321378" y="21996"/>
                    <a:pt x="3673312" y="45563"/>
                    <a:pt x="3921551" y="133546"/>
                  </a:cubicBezTo>
                  <a:cubicBezTo>
                    <a:pt x="4169790" y="221529"/>
                    <a:pt x="4231064" y="413208"/>
                    <a:pt x="4534293" y="538899"/>
                  </a:cubicBezTo>
                  <a:cubicBezTo>
                    <a:pt x="4837522" y="664590"/>
                    <a:pt x="5289223" y="776140"/>
                    <a:pt x="5740924" y="887690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flipV="1">
              <a:off x="2496281" y="886475"/>
              <a:ext cx="54330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flipV="1">
              <a:off x="5370298" y="756910"/>
              <a:ext cx="47847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 flipV="1">
              <a:off x="4868384" y="834823"/>
              <a:ext cx="51847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 flipV="1">
              <a:off x="4392123" y="863351"/>
              <a:ext cx="52339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 flipV="1">
              <a:off x="3882963" y="1025065"/>
              <a:ext cx="57064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 flipV="1">
              <a:off x="3377620" y="1049638"/>
              <a:ext cx="54808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 flipV="1">
              <a:off x="2935890" y="1258070"/>
              <a:ext cx="54675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 flipV="1">
              <a:off x="2469521" y="1392709"/>
              <a:ext cx="49464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 flipV="1">
              <a:off x="2943763" y="930543"/>
              <a:ext cx="49174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 flipV="1">
              <a:off x="3354230" y="1193041"/>
              <a:ext cx="53376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 flipV="1">
              <a:off x="3832785" y="1448773"/>
              <a:ext cx="55483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 flipH="1">
              <a:off x="7744985" y="651694"/>
              <a:ext cx="507621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 flipH="1">
              <a:off x="7238149" y="794548"/>
              <a:ext cx="514836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 flipH="1">
              <a:off x="6757493" y="940066"/>
              <a:ext cx="580713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 flipH="1">
              <a:off x="5844504" y="834912"/>
              <a:ext cx="466181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 flipH="1">
              <a:off x="6327482" y="1346623"/>
              <a:ext cx="52995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 flipH="1">
              <a:off x="5878617" y="1535315"/>
              <a:ext cx="49805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 flipH="1">
              <a:off x="5381900" y="1648027"/>
              <a:ext cx="523432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 flipH="1">
              <a:off x="4820604" y="1684282"/>
              <a:ext cx="54739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 flipH="1">
              <a:off x="4351477" y="1562941"/>
              <a:ext cx="507479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 flipV="1">
              <a:off x="2681382" y="1213364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 flipH="1">
              <a:off x="6275924" y="892930"/>
              <a:ext cx="487247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 flipV="1">
              <a:off x="3060025" y="1309203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 flipV="1">
              <a:off x="3474805" y="1610861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 flipV="1">
              <a:off x="4002705" y="1874811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 flipV="1">
              <a:off x="4464620" y="199735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 flipV="1">
              <a:off x="4973667" y="211990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 flipV="1">
              <a:off x="5576982" y="2091628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 flipV="1">
              <a:off x="6048322" y="1959653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 flipV="1">
              <a:off x="6557369" y="1733409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 flipV="1">
              <a:off x="7416780" y="1065677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flipV="1">
              <a:off x="7869265" y="961982"/>
              <a:ext cx="226226" cy="1873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10"/>
            <p:cNvGrpSpPr/>
            <p:nvPr/>
          </p:nvGrpSpPr>
          <p:grpSpPr>
            <a:xfrm>
              <a:off x="7252218" y="1348104"/>
              <a:ext cx="1039317" cy="439875"/>
              <a:chOff x="6174082" y="831425"/>
              <a:chExt cx="1039317" cy="439875"/>
            </a:xfrm>
          </p:grpSpPr>
          <p:grpSp>
            <p:nvGrpSpPr>
              <p:cNvPr id="4" name="Группа 192"/>
              <p:cNvGrpSpPr/>
              <p:nvPr/>
            </p:nvGrpSpPr>
            <p:grpSpPr>
              <a:xfrm>
                <a:off x="6461535" y="864922"/>
                <a:ext cx="625205" cy="406378"/>
                <a:chOff x="5177928" y="1520328"/>
                <a:chExt cx="506776" cy="253388"/>
              </a:xfrm>
            </p:grpSpPr>
            <p:sp>
              <p:nvSpPr>
                <p:cNvPr id="173" name="Овал 172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" name="Овал 174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2" name="Полилиния 171"/>
              <p:cNvSpPr/>
              <p:nvPr/>
            </p:nvSpPr>
            <p:spPr>
              <a:xfrm rot="10371111">
                <a:off x="6174082" y="831425"/>
                <a:ext cx="1039317" cy="219405"/>
              </a:xfrm>
              <a:custGeom>
                <a:avLst/>
                <a:gdLst>
                  <a:gd name="connsiteX0" fmla="*/ 0 w 661012"/>
                  <a:gd name="connsiteY0" fmla="*/ 77118 h 77118"/>
                  <a:gd name="connsiteX1" fmla="*/ 330506 w 661012"/>
                  <a:gd name="connsiteY1" fmla="*/ 66101 h 77118"/>
                  <a:gd name="connsiteX2" fmla="*/ 649995 w 661012"/>
                  <a:gd name="connsiteY2" fmla="*/ 11017 h 77118"/>
                  <a:gd name="connsiteX3" fmla="*/ 649995 w 661012"/>
                  <a:gd name="connsiteY3" fmla="*/ 11017 h 77118"/>
                  <a:gd name="connsiteX4" fmla="*/ 661012 w 661012"/>
                  <a:gd name="connsiteY4" fmla="*/ 0 h 7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012" h="77118">
                    <a:moveTo>
                      <a:pt x="0" y="77118"/>
                    </a:moveTo>
                    <a:cubicBezTo>
                      <a:pt x="111087" y="77118"/>
                      <a:pt x="222174" y="77118"/>
                      <a:pt x="330506" y="66101"/>
                    </a:cubicBezTo>
                    <a:cubicBezTo>
                      <a:pt x="438839" y="55084"/>
                      <a:pt x="649995" y="11017"/>
                      <a:pt x="649995" y="11017"/>
                    </a:cubicBezTo>
                    <a:lnTo>
                      <a:pt x="649995" y="11017"/>
                    </a:lnTo>
                    <a:lnTo>
                      <a:pt x="661012" y="0"/>
                    </a:lnTo>
                  </a:path>
                </a:pathLst>
              </a:cu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4" name="Овал 153"/>
            <p:cNvSpPr/>
            <p:nvPr/>
          </p:nvSpPr>
          <p:spPr>
            <a:xfrm flipH="1">
              <a:off x="7143990" y="1354753"/>
              <a:ext cx="543007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8-конечная звезда 154"/>
            <p:cNvSpPr/>
            <p:nvPr/>
          </p:nvSpPr>
          <p:spPr>
            <a:xfrm>
              <a:off x="7630886" y="1621965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Группа 88"/>
            <p:cNvGrpSpPr/>
            <p:nvPr/>
          </p:nvGrpSpPr>
          <p:grpSpPr>
            <a:xfrm>
              <a:off x="2766323" y="881739"/>
              <a:ext cx="4166647" cy="1042564"/>
              <a:chOff x="2624805" y="1110338"/>
              <a:chExt cx="4166647" cy="1042564"/>
            </a:xfrm>
          </p:grpSpPr>
          <p:grpSp>
            <p:nvGrpSpPr>
              <p:cNvPr id="6" name="Группа 109"/>
              <p:cNvGrpSpPr/>
              <p:nvPr/>
            </p:nvGrpSpPr>
            <p:grpSpPr>
              <a:xfrm>
                <a:off x="2624805" y="1284065"/>
                <a:ext cx="4166647" cy="868837"/>
                <a:chOff x="1611984" y="985101"/>
                <a:chExt cx="4166647" cy="868837"/>
              </a:xfrm>
            </p:grpSpPr>
            <p:grpSp>
              <p:nvGrpSpPr>
                <p:cNvPr id="7" name="Группа 184"/>
                <p:cNvGrpSpPr/>
                <p:nvPr/>
              </p:nvGrpSpPr>
              <p:grpSpPr>
                <a:xfrm rot="12169481">
                  <a:off x="2603320" y="1061690"/>
                  <a:ext cx="625205" cy="406378"/>
                  <a:chOff x="5177928" y="1520328"/>
                  <a:chExt cx="506776" cy="253388"/>
                </a:xfrm>
              </p:grpSpPr>
              <p:sp>
                <p:nvSpPr>
                  <p:cNvPr id="168" name="Овал 167"/>
                  <p:cNvSpPr/>
                  <p:nvPr/>
                </p:nvSpPr>
                <p:spPr>
                  <a:xfrm>
                    <a:off x="5255046" y="1520328"/>
                    <a:ext cx="429658" cy="154236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9" name="Овал 168"/>
                  <p:cNvSpPr/>
                  <p:nvPr/>
                </p:nvSpPr>
                <p:spPr>
                  <a:xfrm>
                    <a:off x="5177928" y="1586429"/>
                    <a:ext cx="176270" cy="187287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0" name="Овал 169"/>
                  <p:cNvSpPr/>
                  <p:nvPr/>
                </p:nvSpPr>
                <p:spPr>
                  <a:xfrm>
                    <a:off x="5365214" y="1630493"/>
                    <a:ext cx="88134" cy="99152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3" name="Полилиния 162"/>
                <p:cNvSpPr/>
                <p:nvPr/>
              </p:nvSpPr>
              <p:spPr>
                <a:xfrm>
                  <a:off x="1611984" y="985101"/>
                  <a:ext cx="4166647" cy="868837"/>
                </a:xfrm>
                <a:custGeom>
                  <a:avLst/>
                  <a:gdLst>
                    <a:gd name="connsiteX0" fmla="*/ 0 w 4166647"/>
                    <a:gd name="connsiteY0" fmla="*/ 14141 h 868837"/>
                    <a:gd name="connsiteX1" fmla="*/ 461913 w 4166647"/>
                    <a:gd name="connsiteY1" fmla="*/ 51848 h 868837"/>
                    <a:gd name="connsiteX2" fmla="*/ 933253 w 4166647"/>
                    <a:gd name="connsiteY2" fmla="*/ 325226 h 868837"/>
                    <a:gd name="connsiteX3" fmla="*/ 1536569 w 4166647"/>
                    <a:gd name="connsiteY3" fmla="*/ 645737 h 868837"/>
                    <a:gd name="connsiteX4" fmla="*/ 2554663 w 4166647"/>
                    <a:gd name="connsiteY4" fmla="*/ 862553 h 868837"/>
                    <a:gd name="connsiteX5" fmla="*/ 3619892 w 4166647"/>
                    <a:gd name="connsiteY5" fmla="*/ 683444 h 868837"/>
                    <a:gd name="connsiteX6" fmla="*/ 4166647 w 4166647"/>
                    <a:gd name="connsiteY6" fmla="*/ 438347 h 86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66647" h="868837">
                      <a:moveTo>
                        <a:pt x="0" y="14141"/>
                      </a:moveTo>
                      <a:cubicBezTo>
                        <a:pt x="153185" y="7070"/>
                        <a:pt x="306371" y="0"/>
                        <a:pt x="461913" y="51848"/>
                      </a:cubicBezTo>
                      <a:cubicBezTo>
                        <a:pt x="617455" y="103696"/>
                        <a:pt x="754144" y="226245"/>
                        <a:pt x="933253" y="325226"/>
                      </a:cubicBezTo>
                      <a:cubicBezTo>
                        <a:pt x="1112362" y="424207"/>
                        <a:pt x="1266334" y="556183"/>
                        <a:pt x="1536569" y="645737"/>
                      </a:cubicBezTo>
                      <a:cubicBezTo>
                        <a:pt x="1806804" y="735291"/>
                        <a:pt x="2207443" y="856269"/>
                        <a:pt x="2554663" y="862553"/>
                      </a:cubicBezTo>
                      <a:cubicBezTo>
                        <a:pt x="2901883" y="868837"/>
                        <a:pt x="3351228" y="754145"/>
                        <a:pt x="3619892" y="683444"/>
                      </a:cubicBezTo>
                      <a:cubicBezTo>
                        <a:pt x="3888556" y="612743"/>
                        <a:pt x="4027601" y="525545"/>
                        <a:pt x="4166647" y="438347"/>
                      </a:cubicBezTo>
                    </a:path>
                  </a:pathLst>
                </a:cu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" name="Группа 184"/>
                <p:cNvGrpSpPr/>
                <p:nvPr/>
              </p:nvGrpSpPr>
              <p:grpSpPr>
                <a:xfrm rot="10262034">
                  <a:off x="4556237" y="1336639"/>
                  <a:ext cx="625205" cy="406378"/>
                  <a:chOff x="5177928" y="1520328"/>
                  <a:chExt cx="506776" cy="253388"/>
                </a:xfrm>
              </p:grpSpPr>
              <p:sp>
                <p:nvSpPr>
                  <p:cNvPr id="165" name="Овал 164"/>
                  <p:cNvSpPr/>
                  <p:nvPr/>
                </p:nvSpPr>
                <p:spPr>
                  <a:xfrm>
                    <a:off x="5255046" y="1520328"/>
                    <a:ext cx="429658" cy="154236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6" name="Овал 165"/>
                  <p:cNvSpPr/>
                  <p:nvPr/>
                </p:nvSpPr>
                <p:spPr>
                  <a:xfrm>
                    <a:off x="5177928" y="1586429"/>
                    <a:ext cx="176270" cy="187287"/>
                  </a:xfrm>
                  <a:prstGeom prst="ellipse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" name="Овал 166"/>
                  <p:cNvSpPr/>
                  <p:nvPr/>
                </p:nvSpPr>
                <p:spPr>
                  <a:xfrm>
                    <a:off x="5365214" y="1630493"/>
                    <a:ext cx="88134" cy="99152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60" name="8-конечная звезда 159"/>
              <p:cNvSpPr/>
              <p:nvPr/>
            </p:nvSpPr>
            <p:spPr>
              <a:xfrm>
                <a:off x="5617027" y="1349822"/>
                <a:ext cx="544286" cy="424542"/>
              </a:xfrm>
              <a:prstGeom prst="star8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b="1" dirty="0" smtClean="0">
                    <a:solidFill>
                      <a:schemeClr val="tx1"/>
                    </a:solidFill>
                  </a:rPr>
                  <a:t>Са</a:t>
                </a:r>
                <a:r>
                  <a:rPr lang="ru-RU" sz="800" b="1" baseline="30000" dirty="0" smtClean="0">
                    <a:solidFill>
                      <a:schemeClr val="tx1"/>
                    </a:solidFill>
                  </a:rPr>
                  <a:t>2+</a:t>
                </a:r>
                <a:endParaRPr lang="ru-RU" sz="8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8-конечная звезда 160"/>
              <p:cNvSpPr/>
              <p:nvPr/>
            </p:nvSpPr>
            <p:spPr>
              <a:xfrm>
                <a:off x="3679371" y="1110338"/>
                <a:ext cx="544286" cy="424542"/>
              </a:xfrm>
              <a:prstGeom prst="star8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b="1" dirty="0" smtClean="0">
                    <a:solidFill>
                      <a:schemeClr val="tx1"/>
                    </a:solidFill>
                  </a:rPr>
                  <a:t>Са</a:t>
                </a:r>
                <a:r>
                  <a:rPr lang="ru-RU" sz="800" b="1" baseline="30000" dirty="0" smtClean="0">
                    <a:solidFill>
                      <a:schemeClr val="tx1"/>
                    </a:solidFill>
                  </a:rPr>
                  <a:t>2+</a:t>
                </a:r>
                <a:endParaRPr lang="ru-RU" sz="800" b="1" baseline="30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Овал 156"/>
            <p:cNvSpPr/>
            <p:nvPr/>
          </p:nvSpPr>
          <p:spPr>
            <a:xfrm flipH="1">
              <a:off x="7623234" y="1537569"/>
              <a:ext cx="572811" cy="57136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 flipH="1">
              <a:off x="6685699" y="1197652"/>
              <a:ext cx="539385" cy="61876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64029" y="522514"/>
            <a:ext cx="93617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567211" y="3882716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rot="2011294">
            <a:off x="6254496" y="2968316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884383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585857" y="3331028"/>
            <a:ext cx="555171" cy="489857"/>
          </a:xfrm>
          <a:prstGeom prst="ellipse">
            <a:avLst/>
          </a:prstGeom>
          <a:solidFill>
            <a:srgbClr val="CC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АТФ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4349497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640285" y="3363687"/>
            <a:ext cx="326572" cy="413656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АДФ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6553199" y="3722916"/>
            <a:ext cx="239486" cy="26125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3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разнообразные формы проявления двигательной активности имеют общую черту – превращение химической энергии в механическую.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олилиния 93"/>
          <p:cNvSpPr/>
          <p:nvPr/>
        </p:nvSpPr>
        <p:spPr>
          <a:xfrm>
            <a:off x="2436267" y="789159"/>
            <a:ext cx="5740924" cy="933253"/>
          </a:xfrm>
          <a:custGeom>
            <a:avLst/>
            <a:gdLst>
              <a:gd name="connsiteX0" fmla="*/ 0 w 5740924"/>
              <a:gd name="connsiteY0" fmla="*/ 718008 h 887690"/>
              <a:gd name="connsiteX1" fmla="*/ 1074656 w 5740924"/>
              <a:gd name="connsiteY1" fmla="*/ 378643 h 887690"/>
              <a:gd name="connsiteX2" fmla="*/ 2262433 w 5740924"/>
              <a:gd name="connsiteY2" fmla="*/ 67558 h 887690"/>
              <a:gd name="connsiteX3" fmla="*/ 3044858 w 5740924"/>
              <a:gd name="connsiteY3" fmla="*/ 10998 h 887690"/>
              <a:gd name="connsiteX4" fmla="*/ 3921551 w 5740924"/>
              <a:gd name="connsiteY4" fmla="*/ 133546 h 887690"/>
              <a:gd name="connsiteX5" fmla="*/ 4534293 w 5740924"/>
              <a:gd name="connsiteY5" fmla="*/ 538899 h 887690"/>
              <a:gd name="connsiteX6" fmla="*/ 5740924 w 5740924"/>
              <a:gd name="connsiteY6" fmla="*/ 887690 h 88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0924" h="887690">
                <a:moveTo>
                  <a:pt x="0" y="718008"/>
                </a:moveTo>
                <a:cubicBezTo>
                  <a:pt x="348792" y="602529"/>
                  <a:pt x="697584" y="487051"/>
                  <a:pt x="1074656" y="378643"/>
                </a:cubicBezTo>
                <a:cubicBezTo>
                  <a:pt x="1451728" y="270235"/>
                  <a:pt x="1934066" y="128832"/>
                  <a:pt x="2262433" y="67558"/>
                </a:cubicBezTo>
                <a:cubicBezTo>
                  <a:pt x="2590800" y="6284"/>
                  <a:pt x="2768338" y="0"/>
                  <a:pt x="3044858" y="10998"/>
                </a:cubicBezTo>
                <a:cubicBezTo>
                  <a:pt x="3321378" y="21996"/>
                  <a:pt x="3673312" y="45563"/>
                  <a:pt x="3921551" y="133546"/>
                </a:cubicBezTo>
                <a:cubicBezTo>
                  <a:pt x="4169790" y="221529"/>
                  <a:pt x="4231064" y="413208"/>
                  <a:pt x="4534293" y="538899"/>
                </a:cubicBezTo>
                <a:cubicBezTo>
                  <a:pt x="4837522" y="664590"/>
                  <a:pt x="5289223" y="776140"/>
                  <a:pt x="5740924" y="887690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flipV="1">
            <a:off x="2496281" y="886475"/>
            <a:ext cx="54330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 flipV="1">
            <a:off x="5370298" y="756910"/>
            <a:ext cx="47847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 flipV="1">
            <a:off x="4868384" y="834823"/>
            <a:ext cx="51847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 flipV="1">
            <a:off x="4392123" y="863351"/>
            <a:ext cx="52339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 flipV="1">
            <a:off x="3882963" y="1025065"/>
            <a:ext cx="57064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 flipV="1">
            <a:off x="3377620" y="1049638"/>
            <a:ext cx="54808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flipV="1">
            <a:off x="2935890" y="1258070"/>
            <a:ext cx="54675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flipV="1">
            <a:off x="2469521" y="1392709"/>
            <a:ext cx="49464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flipV="1">
            <a:off x="2943763" y="930543"/>
            <a:ext cx="49174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 flipV="1">
            <a:off x="3354230" y="1193041"/>
            <a:ext cx="53376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 flipV="1">
            <a:off x="3832785" y="1448773"/>
            <a:ext cx="55483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 flipH="1">
            <a:off x="7744985" y="651694"/>
            <a:ext cx="507621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 flipH="1">
            <a:off x="7238149" y="794548"/>
            <a:ext cx="514836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 flipH="1">
            <a:off x="6757493" y="940066"/>
            <a:ext cx="580713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flipH="1">
            <a:off x="5844504" y="834912"/>
            <a:ext cx="466181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H="1">
            <a:off x="6327482" y="1346623"/>
            <a:ext cx="52995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flipH="1">
            <a:off x="5878617" y="1535315"/>
            <a:ext cx="49805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 flipH="1">
            <a:off x="5381900" y="1648027"/>
            <a:ext cx="523432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 flipH="1">
            <a:off x="4820604" y="1684282"/>
            <a:ext cx="54739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 flipH="1">
            <a:off x="4351477" y="1562941"/>
            <a:ext cx="507479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 flipV="1">
            <a:off x="2681382" y="1213364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 flipH="1">
            <a:off x="6275924" y="892930"/>
            <a:ext cx="487247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 flipV="1">
            <a:off x="3060025" y="1309203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 flipV="1">
            <a:off x="3474805" y="1610861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 flipV="1">
            <a:off x="4002705" y="1874811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 flipV="1">
            <a:off x="4464620" y="199735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 flipV="1">
            <a:off x="4973667" y="211990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 flipV="1">
            <a:off x="5576982" y="2091628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 flipV="1">
            <a:off x="6048322" y="1959653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 flipV="1">
            <a:off x="6557369" y="1733409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 flipV="1">
            <a:off x="7416780" y="1065677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 flipV="1">
            <a:off x="7869265" y="961982"/>
            <a:ext cx="226226" cy="1873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0"/>
          <p:cNvGrpSpPr/>
          <p:nvPr/>
        </p:nvGrpSpPr>
        <p:grpSpPr>
          <a:xfrm>
            <a:off x="7252218" y="1348104"/>
            <a:ext cx="1039317" cy="439868"/>
            <a:chOff x="6174082" y="831425"/>
            <a:chExt cx="1039317" cy="439868"/>
          </a:xfrm>
        </p:grpSpPr>
        <p:grpSp>
          <p:nvGrpSpPr>
            <p:cNvPr id="3" name="Группа 192"/>
            <p:cNvGrpSpPr/>
            <p:nvPr/>
          </p:nvGrpSpPr>
          <p:grpSpPr>
            <a:xfrm>
              <a:off x="6461535" y="864916"/>
              <a:ext cx="625205" cy="406377"/>
              <a:chOff x="5177928" y="1520328"/>
              <a:chExt cx="506776" cy="253388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255046" y="1520328"/>
                <a:ext cx="429658" cy="15423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5177928" y="1586429"/>
                <a:ext cx="176270" cy="1872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365214" y="1630493"/>
                <a:ext cx="88134" cy="991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олилиния 5"/>
            <p:cNvSpPr/>
            <p:nvPr/>
          </p:nvSpPr>
          <p:spPr>
            <a:xfrm rot="10371111">
              <a:off x="6174082" y="831425"/>
              <a:ext cx="1039317" cy="219405"/>
            </a:xfrm>
            <a:custGeom>
              <a:avLst/>
              <a:gdLst>
                <a:gd name="connsiteX0" fmla="*/ 0 w 661012"/>
                <a:gd name="connsiteY0" fmla="*/ 77118 h 77118"/>
                <a:gd name="connsiteX1" fmla="*/ 330506 w 661012"/>
                <a:gd name="connsiteY1" fmla="*/ 66101 h 77118"/>
                <a:gd name="connsiteX2" fmla="*/ 649995 w 661012"/>
                <a:gd name="connsiteY2" fmla="*/ 11017 h 77118"/>
                <a:gd name="connsiteX3" fmla="*/ 649995 w 661012"/>
                <a:gd name="connsiteY3" fmla="*/ 11017 h 77118"/>
                <a:gd name="connsiteX4" fmla="*/ 661012 w 661012"/>
                <a:gd name="connsiteY4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12" h="77118">
                  <a:moveTo>
                    <a:pt x="0" y="77118"/>
                  </a:moveTo>
                  <a:cubicBezTo>
                    <a:pt x="111087" y="77118"/>
                    <a:pt x="222174" y="77118"/>
                    <a:pt x="330506" y="66101"/>
                  </a:cubicBezTo>
                  <a:cubicBezTo>
                    <a:pt x="438839" y="55084"/>
                    <a:pt x="649995" y="11017"/>
                    <a:pt x="649995" y="11017"/>
                  </a:cubicBezTo>
                  <a:lnTo>
                    <a:pt x="649995" y="11017"/>
                  </a:lnTo>
                  <a:lnTo>
                    <a:pt x="661012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Овал 74"/>
          <p:cNvSpPr/>
          <p:nvPr/>
        </p:nvSpPr>
        <p:spPr>
          <a:xfrm flipH="1">
            <a:off x="7143990" y="1354753"/>
            <a:ext cx="543007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Цилиндр 112"/>
          <p:cNvSpPr/>
          <p:nvPr/>
        </p:nvSpPr>
        <p:spPr>
          <a:xfrm rot="5400000">
            <a:off x="3381863" y="261593"/>
            <a:ext cx="1626123" cy="76922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/>
        </p:nvSpPr>
        <p:spPr>
          <a:xfrm>
            <a:off x="0" y="544286"/>
            <a:ext cx="93617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7" name="8-конечная звезда 86"/>
          <p:cNvSpPr/>
          <p:nvPr/>
        </p:nvSpPr>
        <p:spPr>
          <a:xfrm>
            <a:off x="7630886" y="1621965"/>
            <a:ext cx="544286" cy="42454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</a:rPr>
              <a:t>Са</a:t>
            </a:r>
            <a:r>
              <a:rPr lang="ru-RU" sz="800" b="1" baseline="30000" dirty="0" smtClean="0">
                <a:solidFill>
                  <a:schemeClr val="tx1"/>
                </a:solidFill>
              </a:rPr>
              <a:t>2+</a:t>
            </a:r>
            <a:endParaRPr lang="ru-RU" sz="800" b="1" baseline="30000" dirty="0">
              <a:solidFill>
                <a:schemeClr val="tx1"/>
              </a:solidFill>
            </a:endParaRPr>
          </a:p>
        </p:txBody>
      </p:sp>
      <p:grpSp>
        <p:nvGrpSpPr>
          <p:cNvPr id="4" name="Группа 88"/>
          <p:cNvGrpSpPr/>
          <p:nvPr/>
        </p:nvGrpSpPr>
        <p:grpSpPr>
          <a:xfrm>
            <a:off x="2766323" y="881739"/>
            <a:ext cx="4166647" cy="1042564"/>
            <a:chOff x="2624805" y="1110338"/>
            <a:chExt cx="4166647" cy="1042564"/>
          </a:xfrm>
        </p:grpSpPr>
        <p:grpSp>
          <p:nvGrpSpPr>
            <p:cNvPr id="5" name="Группа 109"/>
            <p:cNvGrpSpPr/>
            <p:nvPr/>
          </p:nvGrpSpPr>
          <p:grpSpPr>
            <a:xfrm>
              <a:off x="2624805" y="1284065"/>
              <a:ext cx="4166647" cy="868837"/>
              <a:chOff x="1611984" y="985101"/>
              <a:chExt cx="4166647" cy="868837"/>
            </a:xfrm>
          </p:grpSpPr>
          <p:grpSp>
            <p:nvGrpSpPr>
              <p:cNvPr id="7" name="Группа 184"/>
              <p:cNvGrpSpPr/>
              <p:nvPr/>
            </p:nvGrpSpPr>
            <p:grpSpPr>
              <a:xfrm rot="12169481">
                <a:off x="2603317" y="1061696"/>
                <a:ext cx="625205" cy="406377"/>
                <a:chOff x="5177928" y="1520328"/>
                <a:chExt cx="506776" cy="253388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3" name="Полилиния 92"/>
              <p:cNvSpPr/>
              <p:nvPr/>
            </p:nvSpPr>
            <p:spPr>
              <a:xfrm>
                <a:off x="1611984" y="985101"/>
                <a:ext cx="4166647" cy="868837"/>
              </a:xfrm>
              <a:custGeom>
                <a:avLst/>
                <a:gdLst>
                  <a:gd name="connsiteX0" fmla="*/ 0 w 4166647"/>
                  <a:gd name="connsiteY0" fmla="*/ 14141 h 868837"/>
                  <a:gd name="connsiteX1" fmla="*/ 461913 w 4166647"/>
                  <a:gd name="connsiteY1" fmla="*/ 51848 h 868837"/>
                  <a:gd name="connsiteX2" fmla="*/ 933253 w 4166647"/>
                  <a:gd name="connsiteY2" fmla="*/ 325226 h 868837"/>
                  <a:gd name="connsiteX3" fmla="*/ 1536569 w 4166647"/>
                  <a:gd name="connsiteY3" fmla="*/ 645737 h 868837"/>
                  <a:gd name="connsiteX4" fmla="*/ 2554663 w 4166647"/>
                  <a:gd name="connsiteY4" fmla="*/ 862553 h 868837"/>
                  <a:gd name="connsiteX5" fmla="*/ 3619892 w 4166647"/>
                  <a:gd name="connsiteY5" fmla="*/ 683444 h 868837"/>
                  <a:gd name="connsiteX6" fmla="*/ 4166647 w 4166647"/>
                  <a:gd name="connsiteY6" fmla="*/ 438347 h 86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6647" h="868837">
                    <a:moveTo>
                      <a:pt x="0" y="14141"/>
                    </a:moveTo>
                    <a:cubicBezTo>
                      <a:pt x="153185" y="7070"/>
                      <a:pt x="306371" y="0"/>
                      <a:pt x="461913" y="51848"/>
                    </a:cubicBezTo>
                    <a:cubicBezTo>
                      <a:pt x="617455" y="103696"/>
                      <a:pt x="754144" y="226245"/>
                      <a:pt x="933253" y="325226"/>
                    </a:cubicBezTo>
                    <a:cubicBezTo>
                      <a:pt x="1112362" y="424207"/>
                      <a:pt x="1266334" y="556183"/>
                      <a:pt x="1536569" y="645737"/>
                    </a:cubicBezTo>
                    <a:cubicBezTo>
                      <a:pt x="1806804" y="735291"/>
                      <a:pt x="2207443" y="856269"/>
                      <a:pt x="2554663" y="862553"/>
                    </a:cubicBezTo>
                    <a:cubicBezTo>
                      <a:pt x="2901883" y="868837"/>
                      <a:pt x="3351228" y="754145"/>
                      <a:pt x="3619892" y="683444"/>
                    </a:cubicBezTo>
                    <a:cubicBezTo>
                      <a:pt x="3888556" y="612743"/>
                      <a:pt x="4027601" y="525545"/>
                      <a:pt x="4166647" y="438347"/>
                    </a:cubicBezTo>
                  </a:path>
                </a:pathLst>
              </a:cu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" name="Группа 184"/>
              <p:cNvGrpSpPr/>
              <p:nvPr/>
            </p:nvGrpSpPr>
            <p:grpSpPr>
              <a:xfrm rot="10262034">
                <a:off x="4556238" y="1336646"/>
                <a:ext cx="625205" cy="406377"/>
                <a:chOff x="5177928" y="1520328"/>
                <a:chExt cx="506776" cy="253388"/>
              </a:xfrm>
            </p:grpSpPr>
            <p:sp>
              <p:nvSpPr>
                <p:cNvPr id="107" name="Овал 106"/>
                <p:cNvSpPr/>
                <p:nvPr/>
              </p:nvSpPr>
              <p:spPr>
                <a:xfrm>
                  <a:off x="5255046" y="1520328"/>
                  <a:ext cx="429658" cy="154236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Овал 107"/>
                <p:cNvSpPr/>
                <p:nvPr/>
              </p:nvSpPr>
              <p:spPr>
                <a:xfrm>
                  <a:off x="5177928" y="1586429"/>
                  <a:ext cx="176270" cy="187287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5365214" y="1630493"/>
                  <a:ext cx="88134" cy="99152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7" name="8-конечная звезда 66"/>
            <p:cNvSpPr/>
            <p:nvPr/>
          </p:nvSpPr>
          <p:spPr>
            <a:xfrm>
              <a:off x="5617027" y="1349822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88" name="8-конечная звезда 87"/>
            <p:cNvSpPr/>
            <p:nvPr/>
          </p:nvSpPr>
          <p:spPr>
            <a:xfrm>
              <a:off x="3679371" y="1110338"/>
              <a:ext cx="544286" cy="424542"/>
            </a:xfrm>
            <a:prstGeom prst="star8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b="1" dirty="0" smtClean="0">
                  <a:solidFill>
                    <a:schemeClr val="tx1"/>
                  </a:solidFill>
                </a:rPr>
                <a:t>Са</a:t>
              </a:r>
              <a:r>
                <a:rPr lang="ru-RU" sz="800" b="1" baseline="30000" dirty="0" smtClean="0">
                  <a:solidFill>
                    <a:schemeClr val="tx1"/>
                  </a:solidFill>
                </a:rPr>
                <a:t>2+</a:t>
              </a:r>
              <a:endParaRPr lang="ru-RU" sz="800" b="1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 flipH="1">
            <a:off x="7623234" y="1537569"/>
            <a:ext cx="572811" cy="5713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 flipH="1">
            <a:off x="6685699" y="1197652"/>
            <a:ext cx="539385" cy="6187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185416" y="3893602"/>
            <a:ext cx="2251166" cy="2503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4567211" y="3882716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011294">
            <a:off x="6254496" y="2968316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 rot="19035965">
            <a:off x="4329384" y="3423892"/>
            <a:ext cx="1426029" cy="2612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967375">
            <a:off x="5713543" y="2010312"/>
            <a:ext cx="478971" cy="12300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4349497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9035965">
            <a:off x="5439117" y="2817469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5884383" y="3795630"/>
            <a:ext cx="326571" cy="424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6640285" y="3363687"/>
            <a:ext cx="326572" cy="413656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АДФ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6553199" y="3722916"/>
            <a:ext cx="239486" cy="26125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6085114" y="2427515"/>
            <a:ext cx="326572" cy="413656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АДФ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5987142" y="2786744"/>
            <a:ext cx="239486" cy="26125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534886" y="566058"/>
            <a:ext cx="93617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5" name="Равно 114"/>
          <p:cNvSpPr/>
          <p:nvPr/>
        </p:nvSpPr>
        <p:spPr>
          <a:xfrm>
            <a:off x="1001486" y="892628"/>
            <a:ext cx="500743" cy="489857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3" grpId="0" animBg="1"/>
      <p:bldP spid="106" grpId="0" animBg="1"/>
      <p:bldP spid="110" grpId="0" animBg="1"/>
      <p:bldP spid="114" grpId="0" animBg="1"/>
      <p:bldP spid="119" grpId="0" animBg="1"/>
      <p:bldP spid="121" grpId="0" animBg="1"/>
      <p:bldP spid="122" grpId="0" animBg="1"/>
      <p:bldP spid="123" grpId="0" animBg="1"/>
      <p:bldP spid="1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5" y="0"/>
            <a:ext cx="8229600" cy="83570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ysClr val="windowText" lastClr="000000"/>
                </a:solidFill>
              </a:rPr>
              <a:t>Цикл взаимодействия нитей</a:t>
            </a:r>
            <a:endParaRPr lang="ru-RU" sz="32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286" y="1150420"/>
            <a:ext cx="8621485" cy="57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sa01_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4214842" cy="3161132"/>
          </a:xfrm>
          <a:prstGeom prst="rect">
            <a:avLst/>
          </a:prstGeom>
          <a:noFill/>
        </p:spPr>
      </p:pic>
      <p:pic>
        <p:nvPicPr>
          <p:cNvPr id="5" name="Picture 10" descr="sa0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44"/>
            <a:ext cx="3124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0"/>
            <a:ext cx="8229600" cy="80554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Укорочение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саркомеров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сокращение МВ.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386" y="653143"/>
            <a:ext cx="6392547" cy="620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4258" y="121574"/>
            <a:ext cx="5703232" cy="673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6840" y="0"/>
            <a:ext cx="799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083" y="0"/>
            <a:ext cx="81695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-108864" y="740229"/>
            <a:ext cx="881750" cy="2437616"/>
            <a:chOff x="-108864" y="740229"/>
            <a:chExt cx="881750" cy="243761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16200000" flipH="1">
              <a:off x="-364671" y="1866900"/>
              <a:ext cx="2264228" cy="108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674904" y="968836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85786" y="1360728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96672" y="1730852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85786" y="2122748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85786" y="2514644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707558" y="2939198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4542" y="24166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4542" y="19812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5427" y="28085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429" y="1589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429" y="1208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429" y="8381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08864" y="1458686"/>
              <a:ext cx="615553" cy="81047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sz="2800" b="1" dirty="0" smtClean="0"/>
                <a:t>сила</a:t>
              </a:r>
              <a:endParaRPr lang="ru-RU" sz="2800" b="1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-108863" y="4027715"/>
            <a:ext cx="881750" cy="1719159"/>
            <a:chOff x="-108864" y="1458686"/>
            <a:chExt cx="881750" cy="1719159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rot="16200000" flipH="1">
              <a:off x="10885" y="2242455"/>
              <a:ext cx="1513115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Овал 52"/>
            <p:cNvSpPr/>
            <p:nvPr/>
          </p:nvSpPr>
          <p:spPr>
            <a:xfrm>
              <a:off x="696672" y="1730852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85786" y="2122748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685786" y="2514644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707558" y="2939198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4542" y="24166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4542" y="19812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5427" y="28085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5429" y="1589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9</a:t>
              </a:r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-108864" y="1458686"/>
              <a:ext cx="615553" cy="11974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sz="2800" b="1" dirty="0" smtClean="0"/>
                <a:t>длина</a:t>
              </a:r>
              <a:endParaRPr lang="ru-RU" sz="2800" b="1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05524" y="2982718"/>
            <a:ext cx="4593790" cy="740900"/>
            <a:chOff x="805524" y="2982718"/>
            <a:chExt cx="4593790" cy="740900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805524" y="2982718"/>
              <a:ext cx="4593790" cy="119759"/>
              <a:chOff x="805524" y="2982718"/>
              <a:chExt cx="4593790" cy="119759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816429" y="3026229"/>
                <a:ext cx="4582885" cy="1088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Овал 33"/>
              <p:cNvSpPr/>
              <p:nvPr/>
            </p:nvSpPr>
            <p:spPr>
              <a:xfrm>
                <a:off x="805524" y="300450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698172" y="299361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601710" y="299361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505244" y="298272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4408778" y="2993608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312312" y="2982718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536367" y="3200398"/>
              <a:ext cx="1491350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ru-RU" sz="2800" b="1" dirty="0" smtClean="0"/>
                <a:t>время</a:t>
              </a:r>
              <a:endParaRPr lang="ru-RU" sz="2800" b="1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96686" y="5584404"/>
            <a:ext cx="4819258" cy="762667"/>
            <a:chOff x="696686" y="5584404"/>
            <a:chExt cx="4819258" cy="762667"/>
          </a:xfrm>
        </p:grpSpPr>
        <p:sp>
          <p:nvSpPr>
            <p:cNvPr id="22" name="TextBox 21"/>
            <p:cNvSpPr txBox="1"/>
            <p:nvPr/>
          </p:nvSpPr>
          <p:spPr>
            <a:xfrm>
              <a:off x="1589314" y="5660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03714" y="56496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6686" y="5649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18116" y="56496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1630" y="56387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14258" y="5649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16414" y="5617150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709062" y="5606260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612600" y="5606260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516134" y="5595370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419668" y="5606252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323202" y="5595362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16410" y="5584404"/>
              <a:ext cx="4593790" cy="119759"/>
              <a:chOff x="805524" y="2982718"/>
              <a:chExt cx="4593790" cy="119759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816429" y="3026229"/>
                <a:ext cx="4582885" cy="1088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Овал 42"/>
              <p:cNvSpPr/>
              <p:nvPr/>
            </p:nvSpPr>
            <p:spPr>
              <a:xfrm>
                <a:off x="805524" y="300450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698172" y="299361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2601710" y="299361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3505244" y="298272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4408778" y="2993608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5312312" y="2982718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547254" y="5823851"/>
              <a:ext cx="1491350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ru-RU" sz="2800" b="1" dirty="0" smtClean="0"/>
                <a:t>время</a:t>
              </a:r>
              <a:endParaRPr lang="ru-RU" sz="2800" b="1" dirty="0"/>
            </a:p>
          </p:txBody>
        </p:sp>
      </p:grpSp>
      <p:sp>
        <p:nvSpPr>
          <p:cNvPr id="69" name="Полилиния 68"/>
          <p:cNvSpPr/>
          <p:nvPr/>
        </p:nvSpPr>
        <p:spPr>
          <a:xfrm>
            <a:off x="870857" y="2275114"/>
            <a:ext cx="870857" cy="716644"/>
          </a:xfrm>
          <a:custGeom>
            <a:avLst/>
            <a:gdLst>
              <a:gd name="connsiteX0" fmla="*/ 0 w 870857"/>
              <a:gd name="connsiteY0" fmla="*/ 696686 h 716644"/>
              <a:gd name="connsiteX1" fmla="*/ 76200 w 870857"/>
              <a:gd name="connsiteY1" fmla="*/ 609600 h 716644"/>
              <a:gd name="connsiteX2" fmla="*/ 108857 w 870857"/>
              <a:gd name="connsiteY2" fmla="*/ 413657 h 716644"/>
              <a:gd name="connsiteX3" fmla="*/ 152400 w 870857"/>
              <a:gd name="connsiteY3" fmla="*/ 97972 h 716644"/>
              <a:gd name="connsiteX4" fmla="*/ 293914 w 870857"/>
              <a:gd name="connsiteY4" fmla="*/ 10886 h 716644"/>
              <a:gd name="connsiteX5" fmla="*/ 435429 w 870857"/>
              <a:gd name="connsiteY5" fmla="*/ 163286 h 716644"/>
              <a:gd name="connsiteX6" fmla="*/ 555172 w 870857"/>
              <a:gd name="connsiteY6" fmla="*/ 457200 h 716644"/>
              <a:gd name="connsiteX7" fmla="*/ 718457 w 870857"/>
              <a:gd name="connsiteY7" fmla="*/ 674915 h 716644"/>
              <a:gd name="connsiteX8" fmla="*/ 870857 w 870857"/>
              <a:gd name="connsiteY8" fmla="*/ 707572 h 7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857" h="716644">
                <a:moveTo>
                  <a:pt x="0" y="696686"/>
                </a:moveTo>
                <a:cubicBezTo>
                  <a:pt x="29028" y="676729"/>
                  <a:pt x="58057" y="656772"/>
                  <a:pt x="76200" y="609600"/>
                </a:cubicBezTo>
                <a:cubicBezTo>
                  <a:pt x="94343" y="562428"/>
                  <a:pt x="96157" y="498928"/>
                  <a:pt x="108857" y="413657"/>
                </a:cubicBezTo>
                <a:cubicBezTo>
                  <a:pt x="121557" y="328386"/>
                  <a:pt x="121557" y="165100"/>
                  <a:pt x="152400" y="97972"/>
                </a:cubicBezTo>
                <a:cubicBezTo>
                  <a:pt x="183243" y="30844"/>
                  <a:pt x="246743" y="0"/>
                  <a:pt x="293914" y="10886"/>
                </a:cubicBezTo>
                <a:cubicBezTo>
                  <a:pt x="341086" y="21772"/>
                  <a:pt x="391886" y="88900"/>
                  <a:pt x="435429" y="163286"/>
                </a:cubicBezTo>
                <a:cubicBezTo>
                  <a:pt x="478972" y="237672"/>
                  <a:pt x="508001" y="371929"/>
                  <a:pt x="555172" y="457200"/>
                </a:cubicBezTo>
                <a:cubicBezTo>
                  <a:pt x="602343" y="542471"/>
                  <a:pt x="665843" y="633186"/>
                  <a:pt x="718457" y="674915"/>
                </a:cubicBezTo>
                <a:cubicBezTo>
                  <a:pt x="771071" y="716644"/>
                  <a:pt x="820964" y="712108"/>
                  <a:pt x="870857" y="707572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838200" y="5159829"/>
            <a:ext cx="903514" cy="10885"/>
          </a:xfrm>
          <a:custGeom>
            <a:avLst/>
            <a:gdLst>
              <a:gd name="connsiteX0" fmla="*/ 0 w 903514"/>
              <a:gd name="connsiteY0" fmla="*/ 10885 h 10885"/>
              <a:gd name="connsiteX1" fmla="*/ 903514 w 903514"/>
              <a:gd name="connsiteY1" fmla="*/ 0 h 10885"/>
              <a:gd name="connsiteX2" fmla="*/ 903514 w 903514"/>
              <a:gd name="connsiteY2" fmla="*/ 0 h 1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3514" h="10885">
                <a:moveTo>
                  <a:pt x="0" y="10885"/>
                </a:moveTo>
                <a:lnTo>
                  <a:pt x="903514" y="0"/>
                </a:lnTo>
                <a:lnTo>
                  <a:pt x="903514" y="0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1719943" y="1803400"/>
            <a:ext cx="914400" cy="1246414"/>
          </a:xfrm>
          <a:custGeom>
            <a:avLst/>
            <a:gdLst>
              <a:gd name="connsiteX0" fmla="*/ 0 w 914400"/>
              <a:gd name="connsiteY0" fmla="*/ 1179286 h 1246414"/>
              <a:gd name="connsiteX1" fmla="*/ 54428 w 914400"/>
              <a:gd name="connsiteY1" fmla="*/ 1168400 h 1246414"/>
              <a:gd name="connsiteX2" fmla="*/ 119743 w 914400"/>
              <a:gd name="connsiteY2" fmla="*/ 907143 h 1246414"/>
              <a:gd name="connsiteX3" fmla="*/ 185057 w 914400"/>
              <a:gd name="connsiteY3" fmla="*/ 439057 h 1246414"/>
              <a:gd name="connsiteX4" fmla="*/ 261257 w 914400"/>
              <a:gd name="connsiteY4" fmla="*/ 134257 h 1246414"/>
              <a:gd name="connsiteX5" fmla="*/ 304800 w 914400"/>
              <a:gd name="connsiteY5" fmla="*/ 14514 h 1246414"/>
              <a:gd name="connsiteX6" fmla="*/ 370114 w 914400"/>
              <a:gd name="connsiteY6" fmla="*/ 47171 h 1246414"/>
              <a:gd name="connsiteX7" fmla="*/ 489857 w 914400"/>
              <a:gd name="connsiteY7" fmla="*/ 221343 h 1246414"/>
              <a:gd name="connsiteX8" fmla="*/ 609600 w 914400"/>
              <a:gd name="connsiteY8" fmla="*/ 645886 h 1246414"/>
              <a:gd name="connsiteX9" fmla="*/ 718457 w 914400"/>
              <a:gd name="connsiteY9" fmla="*/ 1026886 h 1246414"/>
              <a:gd name="connsiteX10" fmla="*/ 849086 w 914400"/>
              <a:gd name="connsiteY10" fmla="*/ 1211943 h 1246414"/>
              <a:gd name="connsiteX11" fmla="*/ 914400 w 914400"/>
              <a:gd name="connsiteY11" fmla="*/ 1233714 h 12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1246414">
                <a:moveTo>
                  <a:pt x="0" y="1179286"/>
                </a:moveTo>
                <a:cubicBezTo>
                  <a:pt x="17235" y="1196521"/>
                  <a:pt x="34471" y="1213757"/>
                  <a:pt x="54428" y="1168400"/>
                </a:cubicBezTo>
                <a:cubicBezTo>
                  <a:pt x="74385" y="1123043"/>
                  <a:pt x="97972" y="1028700"/>
                  <a:pt x="119743" y="907143"/>
                </a:cubicBezTo>
                <a:cubicBezTo>
                  <a:pt x="141514" y="785586"/>
                  <a:pt x="161471" y="567871"/>
                  <a:pt x="185057" y="439057"/>
                </a:cubicBezTo>
                <a:cubicBezTo>
                  <a:pt x="208643" y="310243"/>
                  <a:pt x="241300" y="205014"/>
                  <a:pt x="261257" y="134257"/>
                </a:cubicBezTo>
                <a:cubicBezTo>
                  <a:pt x="281214" y="63500"/>
                  <a:pt x="286657" y="29028"/>
                  <a:pt x="304800" y="14514"/>
                </a:cubicBezTo>
                <a:cubicBezTo>
                  <a:pt x="322943" y="0"/>
                  <a:pt x="339271" y="12700"/>
                  <a:pt x="370114" y="47171"/>
                </a:cubicBezTo>
                <a:cubicBezTo>
                  <a:pt x="400957" y="81642"/>
                  <a:pt x="449943" y="121557"/>
                  <a:pt x="489857" y="221343"/>
                </a:cubicBezTo>
                <a:cubicBezTo>
                  <a:pt x="529771" y="321129"/>
                  <a:pt x="571500" y="511629"/>
                  <a:pt x="609600" y="645886"/>
                </a:cubicBezTo>
                <a:cubicBezTo>
                  <a:pt x="647700" y="780143"/>
                  <a:pt x="678543" y="932543"/>
                  <a:pt x="718457" y="1026886"/>
                </a:cubicBezTo>
                <a:cubicBezTo>
                  <a:pt x="758371" y="1121229"/>
                  <a:pt x="816429" y="1177472"/>
                  <a:pt x="849086" y="1211943"/>
                </a:cubicBezTo>
                <a:cubicBezTo>
                  <a:pt x="881743" y="1246414"/>
                  <a:pt x="907143" y="1230086"/>
                  <a:pt x="914400" y="1233714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1669037" y="4956642"/>
            <a:ext cx="983449" cy="192301"/>
          </a:xfrm>
          <a:custGeom>
            <a:avLst/>
            <a:gdLst>
              <a:gd name="connsiteX0" fmla="*/ 72677 w 983449"/>
              <a:gd name="connsiteY0" fmla="*/ 192301 h 192301"/>
              <a:gd name="connsiteX1" fmla="*/ 83563 w 983449"/>
              <a:gd name="connsiteY1" fmla="*/ 7244 h 192301"/>
              <a:gd name="connsiteX2" fmla="*/ 976192 w 983449"/>
              <a:gd name="connsiteY2" fmla="*/ 18129 h 192301"/>
              <a:gd name="connsiteX3" fmla="*/ 954420 w 983449"/>
              <a:gd name="connsiteY3" fmla="*/ 18129 h 192301"/>
              <a:gd name="connsiteX4" fmla="*/ 954420 w 983449"/>
              <a:gd name="connsiteY4" fmla="*/ 18129 h 192301"/>
              <a:gd name="connsiteX5" fmla="*/ 954420 w 983449"/>
              <a:gd name="connsiteY5" fmla="*/ 18129 h 1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3449" h="192301">
                <a:moveTo>
                  <a:pt x="72677" y="192301"/>
                </a:moveTo>
                <a:cubicBezTo>
                  <a:pt x="61366" y="0"/>
                  <a:pt x="0" y="7244"/>
                  <a:pt x="83563" y="7244"/>
                </a:cubicBezTo>
                <a:lnTo>
                  <a:pt x="976192" y="18129"/>
                </a:lnTo>
                <a:cubicBezTo>
                  <a:pt x="983449" y="18220"/>
                  <a:pt x="961677" y="18129"/>
                  <a:pt x="954420" y="18129"/>
                </a:cubicBezTo>
                <a:lnTo>
                  <a:pt x="954420" y="18129"/>
                </a:lnTo>
                <a:lnTo>
                  <a:pt x="954420" y="18129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2561666" y="4760699"/>
            <a:ext cx="983449" cy="192301"/>
          </a:xfrm>
          <a:custGeom>
            <a:avLst/>
            <a:gdLst>
              <a:gd name="connsiteX0" fmla="*/ 72677 w 983449"/>
              <a:gd name="connsiteY0" fmla="*/ 192301 h 192301"/>
              <a:gd name="connsiteX1" fmla="*/ 83563 w 983449"/>
              <a:gd name="connsiteY1" fmla="*/ 7244 h 192301"/>
              <a:gd name="connsiteX2" fmla="*/ 976192 w 983449"/>
              <a:gd name="connsiteY2" fmla="*/ 18129 h 192301"/>
              <a:gd name="connsiteX3" fmla="*/ 954420 w 983449"/>
              <a:gd name="connsiteY3" fmla="*/ 18129 h 192301"/>
              <a:gd name="connsiteX4" fmla="*/ 954420 w 983449"/>
              <a:gd name="connsiteY4" fmla="*/ 18129 h 192301"/>
              <a:gd name="connsiteX5" fmla="*/ 954420 w 983449"/>
              <a:gd name="connsiteY5" fmla="*/ 18129 h 1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3449" h="192301">
                <a:moveTo>
                  <a:pt x="72677" y="192301"/>
                </a:moveTo>
                <a:cubicBezTo>
                  <a:pt x="61366" y="0"/>
                  <a:pt x="0" y="7244"/>
                  <a:pt x="83563" y="7244"/>
                </a:cubicBezTo>
                <a:lnTo>
                  <a:pt x="976192" y="18129"/>
                </a:lnTo>
                <a:cubicBezTo>
                  <a:pt x="983449" y="18220"/>
                  <a:pt x="961677" y="18129"/>
                  <a:pt x="954420" y="18129"/>
                </a:cubicBezTo>
                <a:lnTo>
                  <a:pt x="954420" y="18129"/>
                </a:lnTo>
                <a:lnTo>
                  <a:pt x="954420" y="18129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3476066" y="4553871"/>
            <a:ext cx="983449" cy="192301"/>
          </a:xfrm>
          <a:custGeom>
            <a:avLst/>
            <a:gdLst>
              <a:gd name="connsiteX0" fmla="*/ 72677 w 983449"/>
              <a:gd name="connsiteY0" fmla="*/ 192301 h 192301"/>
              <a:gd name="connsiteX1" fmla="*/ 83563 w 983449"/>
              <a:gd name="connsiteY1" fmla="*/ 7244 h 192301"/>
              <a:gd name="connsiteX2" fmla="*/ 976192 w 983449"/>
              <a:gd name="connsiteY2" fmla="*/ 18129 h 192301"/>
              <a:gd name="connsiteX3" fmla="*/ 954420 w 983449"/>
              <a:gd name="connsiteY3" fmla="*/ 18129 h 192301"/>
              <a:gd name="connsiteX4" fmla="*/ 954420 w 983449"/>
              <a:gd name="connsiteY4" fmla="*/ 18129 h 192301"/>
              <a:gd name="connsiteX5" fmla="*/ 954420 w 983449"/>
              <a:gd name="connsiteY5" fmla="*/ 18129 h 1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3449" h="192301">
                <a:moveTo>
                  <a:pt x="72677" y="192301"/>
                </a:moveTo>
                <a:cubicBezTo>
                  <a:pt x="61366" y="0"/>
                  <a:pt x="0" y="7244"/>
                  <a:pt x="83563" y="7244"/>
                </a:cubicBezTo>
                <a:lnTo>
                  <a:pt x="976192" y="18129"/>
                </a:lnTo>
                <a:cubicBezTo>
                  <a:pt x="983449" y="18220"/>
                  <a:pt x="961677" y="18129"/>
                  <a:pt x="954420" y="18129"/>
                </a:cubicBezTo>
                <a:lnTo>
                  <a:pt x="954420" y="18129"/>
                </a:lnTo>
                <a:lnTo>
                  <a:pt x="954420" y="18129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4401352" y="4347042"/>
            <a:ext cx="983449" cy="192301"/>
          </a:xfrm>
          <a:custGeom>
            <a:avLst/>
            <a:gdLst>
              <a:gd name="connsiteX0" fmla="*/ 72677 w 983449"/>
              <a:gd name="connsiteY0" fmla="*/ 192301 h 192301"/>
              <a:gd name="connsiteX1" fmla="*/ 83563 w 983449"/>
              <a:gd name="connsiteY1" fmla="*/ 7244 h 192301"/>
              <a:gd name="connsiteX2" fmla="*/ 976192 w 983449"/>
              <a:gd name="connsiteY2" fmla="*/ 18129 h 192301"/>
              <a:gd name="connsiteX3" fmla="*/ 954420 w 983449"/>
              <a:gd name="connsiteY3" fmla="*/ 18129 h 192301"/>
              <a:gd name="connsiteX4" fmla="*/ 954420 w 983449"/>
              <a:gd name="connsiteY4" fmla="*/ 18129 h 192301"/>
              <a:gd name="connsiteX5" fmla="*/ 954420 w 983449"/>
              <a:gd name="connsiteY5" fmla="*/ 18129 h 1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3449" h="192301">
                <a:moveTo>
                  <a:pt x="72677" y="192301"/>
                </a:moveTo>
                <a:cubicBezTo>
                  <a:pt x="61366" y="0"/>
                  <a:pt x="0" y="7244"/>
                  <a:pt x="83563" y="7244"/>
                </a:cubicBezTo>
                <a:lnTo>
                  <a:pt x="976192" y="18129"/>
                </a:lnTo>
                <a:cubicBezTo>
                  <a:pt x="983449" y="18220"/>
                  <a:pt x="961677" y="18129"/>
                  <a:pt x="954420" y="18129"/>
                </a:cubicBezTo>
                <a:lnTo>
                  <a:pt x="954420" y="18129"/>
                </a:lnTo>
                <a:lnTo>
                  <a:pt x="954420" y="18129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2623457" y="1531257"/>
            <a:ext cx="903514" cy="1500414"/>
          </a:xfrm>
          <a:custGeom>
            <a:avLst/>
            <a:gdLst>
              <a:gd name="connsiteX0" fmla="*/ 0 w 903514"/>
              <a:gd name="connsiteY0" fmla="*/ 1484086 h 1500414"/>
              <a:gd name="connsiteX1" fmla="*/ 65314 w 903514"/>
              <a:gd name="connsiteY1" fmla="*/ 1440543 h 1500414"/>
              <a:gd name="connsiteX2" fmla="*/ 119743 w 903514"/>
              <a:gd name="connsiteY2" fmla="*/ 1124857 h 1500414"/>
              <a:gd name="connsiteX3" fmla="*/ 228600 w 903514"/>
              <a:gd name="connsiteY3" fmla="*/ 504372 h 1500414"/>
              <a:gd name="connsiteX4" fmla="*/ 304800 w 903514"/>
              <a:gd name="connsiteY4" fmla="*/ 145143 h 1500414"/>
              <a:gd name="connsiteX5" fmla="*/ 337457 w 903514"/>
              <a:gd name="connsiteY5" fmla="*/ 25400 h 1500414"/>
              <a:gd name="connsiteX6" fmla="*/ 381000 w 903514"/>
              <a:gd name="connsiteY6" fmla="*/ 3629 h 1500414"/>
              <a:gd name="connsiteX7" fmla="*/ 435429 w 903514"/>
              <a:gd name="connsiteY7" fmla="*/ 47172 h 1500414"/>
              <a:gd name="connsiteX8" fmla="*/ 522514 w 903514"/>
              <a:gd name="connsiteY8" fmla="*/ 188686 h 1500414"/>
              <a:gd name="connsiteX9" fmla="*/ 609600 w 903514"/>
              <a:gd name="connsiteY9" fmla="*/ 558800 h 1500414"/>
              <a:gd name="connsiteX10" fmla="*/ 707572 w 903514"/>
              <a:gd name="connsiteY10" fmla="*/ 1059543 h 1500414"/>
              <a:gd name="connsiteX11" fmla="*/ 783772 w 903514"/>
              <a:gd name="connsiteY11" fmla="*/ 1320800 h 1500414"/>
              <a:gd name="connsiteX12" fmla="*/ 805543 w 903514"/>
              <a:gd name="connsiteY12" fmla="*/ 1386114 h 1500414"/>
              <a:gd name="connsiteX13" fmla="*/ 881743 w 903514"/>
              <a:gd name="connsiteY13" fmla="*/ 1451429 h 1500414"/>
              <a:gd name="connsiteX14" fmla="*/ 903514 w 903514"/>
              <a:gd name="connsiteY14" fmla="*/ 1451429 h 150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3514" h="1500414">
                <a:moveTo>
                  <a:pt x="0" y="1484086"/>
                </a:moveTo>
                <a:cubicBezTo>
                  <a:pt x="22678" y="1492250"/>
                  <a:pt x="45357" y="1500414"/>
                  <a:pt x="65314" y="1440543"/>
                </a:cubicBezTo>
                <a:cubicBezTo>
                  <a:pt x="85271" y="1380672"/>
                  <a:pt x="92529" y="1280885"/>
                  <a:pt x="119743" y="1124857"/>
                </a:cubicBezTo>
                <a:cubicBezTo>
                  <a:pt x="146957" y="968829"/>
                  <a:pt x="197757" y="667658"/>
                  <a:pt x="228600" y="504372"/>
                </a:cubicBezTo>
                <a:cubicBezTo>
                  <a:pt x="259443" y="341086"/>
                  <a:pt x="286657" y="224972"/>
                  <a:pt x="304800" y="145143"/>
                </a:cubicBezTo>
                <a:cubicBezTo>
                  <a:pt x="322943" y="65314"/>
                  <a:pt x="324757" y="48986"/>
                  <a:pt x="337457" y="25400"/>
                </a:cubicBezTo>
                <a:cubicBezTo>
                  <a:pt x="350157" y="1814"/>
                  <a:pt x="364671" y="0"/>
                  <a:pt x="381000" y="3629"/>
                </a:cubicBezTo>
                <a:cubicBezTo>
                  <a:pt x="397329" y="7258"/>
                  <a:pt x="411843" y="16329"/>
                  <a:pt x="435429" y="47172"/>
                </a:cubicBezTo>
                <a:cubicBezTo>
                  <a:pt x="459015" y="78015"/>
                  <a:pt x="493485" y="103415"/>
                  <a:pt x="522514" y="188686"/>
                </a:cubicBezTo>
                <a:cubicBezTo>
                  <a:pt x="551543" y="273957"/>
                  <a:pt x="578757" y="413657"/>
                  <a:pt x="609600" y="558800"/>
                </a:cubicBezTo>
                <a:cubicBezTo>
                  <a:pt x="640443" y="703943"/>
                  <a:pt x="678543" y="932543"/>
                  <a:pt x="707572" y="1059543"/>
                </a:cubicBezTo>
                <a:cubicBezTo>
                  <a:pt x="736601" y="1186543"/>
                  <a:pt x="767443" y="1266371"/>
                  <a:pt x="783772" y="1320800"/>
                </a:cubicBezTo>
                <a:cubicBezTo>
                  <a:pt x="800101" y="1375229"/>
                  <a:pt x="789215" y="1364343"/>
                  <a:pt x="805543" y="1386114"/>
                </a:cubicBezTo>
                <a:cubicBezTo>
                  <a:pt x="821871" y="1407885"/>
                  <a:pt x="865415" y="1440543"/>
                  <a:pt x="881743" y="1451429"/>
                </a:cubicBezTo>
                <a:cubicBezTo>
                  <a:pt x="898072" y="1462315"/>
                  <a:pt x="900793" y="1456872"/>
                  <a:pt x="903514" y="1451429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16200000" flipH="1">
            <a:off x="3222172" y="2645228"/>
            <a:ext cx="642257" cy="108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6200000" flipH="1">
            <a:off x="4065818" y="1953987"/>
            <a:ext cx="783768" cy="326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олилиния 80"/>
          <p:cNvSpPr/>
          <p:nvPr/>
        </p:nvSpPr>
        <p:spPr>
          <a:xfrm>
            <a:off x="3570514" y="1320800"/>
            <a:ext cx="903515" cy="1095829"/>
          </a:xfrm>
          <a:custGeom>
            <a:avLst/>
            <a:gdLst>
              <a:gd name="connsiteX0" fmla="*/ 0 w 903515"/>
              <a:gd name="connsiteY0" fmla="*/ 1084943 h 1095829"/>
              <a:gd name="connsiteX1" fmla="*/ 87086 w 903515"/>
              <a:gd name="connsiteY1" fmla="*/ 1052286 h 1095829"/>
              <a:gd name="connsiteX2" fmla="*/ 130629 w 903515"/>
              <a:gd name="connsiteY2" fmla="*/ 943429 h 1095829"/>
              <a:gd name="connsiteX3" fmla="*/ 163286 w 903515"/>
              <a:gd name="connsiteY3" fmla="*/ 529771 h 1095829"/>
              <a:gd name="connsiteX4" fmla="*/ 206829 w 903515"/>
              <a:gd name="connsiteY4" fmla="*/ 203200 h 1095829"/>
              <a:gd name="connsiteX5" fmla="*/ 283029 w 903515"/>
              <a:gd name="connsiteY5" fmla="*/ 50800 h 1095829"/>
              <a:gd name="connsiteX6" fmla="*/ 315686 w 903515"/>
              <a:gd name="connsiteY6" fmla="*/ 7257 h 1095829"/>
              <a:gd name="connsiteX7" fmla="*/ 359229 w 903515"/>
              <a:gd name="connsiteY7" fmla="*/ 50800 h 1095829"/>
              <a:gd name="connsiteX8" fmla="*/ 468086 w 903515"/>
              <a:gd name="connsiteY8" fmla="*/ 312057 h 1095829"/>
              <a:gd name="connsiteX9" fmla="*/ 566057 w 903515"/>
              <a:gd name="connsiteY9" fmla="*/ 703943 h 1095829"/>
              <a:gd name="connsiteX10" fmla="*/ 685800 w 903515"/>
              <a:gd name="connsiteY10" fmla="*/ 910771 h 1095829"/>
              <a:gd name="connsiteX11" fmla="*/ 903515 w 903515"/>
              <a:gd name="connsiteY11" fmla="*/ 1095829 h 109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515" h="1095829">
                <a:moveTo>
                  <a:pt x="0" y="1084943"/>
                </a:moveTo>
                <a:cubicBezTo>
                  <a:pt x="32657" y="1080407"/>
                  <a:pt x="65315" y="1075872"/>
                  <a:pt x="87086" y="1052286"/>
                </a:cubicBezTo>
                <a:cubicBezTo>
                  <a:pt x="108858" y="1028700"/>
                  <a:pt x="117929" y="1030515"/>
                  <a:pt x="130629" y="943429"/>
                </a:cubicBezTo>
                <a:cubicBezTo>
                  <a:pt x="143329" y="856343"/>
                  <a:pt x="150586" y="653142"/>
                  <a:pt x="163286" y="529771"/>
                </a:cubicBezTo>
                <a:cubicBezTo>
                  <a:pt x="175986" y="406400"/>
                  <a:pt x="186872" y="283029"/>
                  <a:pt x="206829" y="203200"/>
                </a:cubicBezTo>
                <a:cubicBezTo>
                  <a:pt x="226786" y="123371"/>
                  <a:pt x="264886" y="83457"/>
                  <a:pt x="283029" y="50800"/>
                </a:cubicBezTo>
                <a:cubicBezTo>
                  <a:pt x="301172" y="18143"/>
                  <a:pt x="302986" y="7257"/>
                  <a:pt x="315686" y="7257"/>
                </a:cubicBezTo>
                <a:cubicBezTo>
                  <a:pt x="328386" y="7257"/>
                  <a:pt x="333829" y="0"/>
                  <a:pt x="359229" y="50800"/>
                </a:cubicBezTo>
                <a:cubicBezTo>
                  <a:pt x="384629" y="101600"/>
                  <a:pt x="433615" y="203200"/>
                  <a:pt x="468086" y="312057"/>
                </a:cubicBezTo>
                <a:cubicBezTo>
                  <a:pt x="502557" y="420914"/>
                  <a:pt x="529771" y="604157"/>
                  <a:pt x="566057" y="703943"/>
                </a:cubicBezTo>
                <a:cubicBezTo>
                  <a:pt x="602343" y="803729"/>
                  <a:pt x="629557" y="845457"/>
                  <a:pt x="685800" y="910771"/>
                </a:cubicBezTo>
                <a:cubicBezTo>
                  <a:pt x="742043" y="976085"/>
                  <a:pt x="870858" y="1064986"/>
                  <a:pt x="903515" y="1095829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4441371" y="889000"/>
            <a:ext cx="957943" cy="722086"/>
          </a:xfrm>
          <a:custGeom>
            <a:avLst/>
            <a:gdLst>
              <a:gd name="connsiteX0" fmla="*/ 0 w 957943"/>
              <a:gd name="connsiteY0" fmla="*/ 700314 h 722086"/>
              <a:gd name="connsiteX1" fmla="*/ 163286 w 957943"/>
              <a:gd name="connsiteY1" fmla="*/ 624114 h 722086"/>
              <a:gd name="connsiteX2" fmla="*/ 185058 w 957943"/>
              <a:gd name="connsiteY2" fmla="*/ 373743 h 722086"/>
              <a:gd name="connsiteX3" fmla="*/ 250372 w 957943"/>
              <a:gd name="connsiteY3" fmla="*/ 145143 h 722086"/>
              <a:gd name="connsiteX4" fmla="*/ 337458 w 957943"/>
              <a:gd name="connsiteY4" fmla="*/ 14514 h 722086"/>
              <a:gd name="connsiteX5" fmla="*/ 413658 w 957943"/>
              <a:gd name="connsiteY5" fmla="*/ 58057 h 722086"/>
              <a:gd name="connsiteX6" fmla="*/ 533400 w 957943"/>
              <a:gd name="connsiteY6" fmla="*/ 243114 h 722086"/>
              <a:gd name="connsiteX7" fmla="*/ 620486 w 957943"/>
              <a:gd name="connsiteY7" fmla="*/ 449943 h 722086"/>
              <a:gd name="connsiteX8" fmla="*/ 740229 w 957943"/>
              <a:gd name="connsiteY8" fmla="*/ 624114 h 722086"/>
              <a:gd name="connsiteX9" fmla="*/ 957943 w 957943"/>
              <a:gd name="connsiteY9" fmla="*/ 722086 h 72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943" h="722086">
                <a:moveTo>
                  <a:pt x="0" y="700314"/>
                </a:moveTo>
                <a:cubicBezTo>
                  <a:pt x="66221" y="689428"/>
                  <a:pt x="132443" y="678542"/>
                  <a:pt x="163286" y="624114"/>
                </a:cubicBezTo>
                <a:cubicBezTo>
                  <a:pt x="194129" y="569686"/>
                  <a:pt x="170544" y="453572"/>
                  <a:pt x="185058" y="373743"/>
                </a:cubicBezTo>
                <a:cubicBezTo>
                  <a:pt x="199572" y="293915"/>
                  <a:pt x="224972" y="205014"/>
                  <a:pt x="250372" y="145143"/>
                </a:cubicBezTo>
                <a:cubicBezTo>
                  <a:pt x="275772" y="85272"/>
                  <a:pt x="310244" y="29028"/>
                  <a:pt x="337458" y="14514"/>
                </a:cubicBezTo>
                <a:cubicBezTo>
                  <a:pt x="364672" y="0"/>
                  <a:pt x="381001" y="19957"/>
                  <a:pt x="413658" y="58057"/>
                </a:cubicBezTo>
                <a:cubicBezTo>
                  <a:pt x="446315" y="96157"/>
                  <a:pt x="498929" y="177800"/>
                  <a:pt x="533400" y="243114"/>
                </a:cubicBezTo>
                <a:cubicBezTo>
                  <a:pt x="567871" y="308428"/>
                  <a:pt x="586015" y="386443"/>
                  <a:pt x="620486" y="449943"/>
                </a:cubicBezTo>
                <a:cubicBezTo>
                  <a:pt x="654958" y="513443"/>
                  <a:pt x="683986" y="578757"/>
                  <a:pt x="740229" y="624114"/>
                </a:cubicBezTo>
                <a:cubicBezTo>
                  <a:pt x="796472" y="669471"/>
                  <a:pt x="877207" y="695778"/>
                  <a:pt x="957943" y="722086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rot="5400000">
            <a:off x="6444354" y="5998019"/>
            <a:ext cx="435425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030692" y="6237504"/>
            <a:ext cx="2220685" cy="1088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041577" y="5736761"/>
            <a:ext cx="903515" cy="3265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019806" y="4582875"/>
            <a:ext cx="2351314" cy="1088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олилиния 90"/>
          <p:cNvSpPr/>
          <p:nvPr/>
        </p:nvSpPr>
        <p:spPr>
          <a:xfrm>
            <a:off x="6683835" y="4604647"/>
            <a:ext cx="903515" cy="1164771"/>
          </a:xfrm>
          <a:custGeom>
            <a:avLst/>
            <a:gdLst>
              <a:gd name="connsiteX0" fmla="*/ 0 w 903515"/>
              <a:gd name="connsiteY0" fmla="*/ 1084943 h 1095829"/>
              <a:gd name="connsiteX1" fmla="*/ 87086 w 903515"/>
              <a:gd name="connsiteY1" fmla="*/ 1052286 h 1095829"/>
              <a:gd name="connsiteX2" fmla="*/ 130629 w 903515"/>
              <a:gd name="connsiteY2" fmla="*/ 943429 h 1095829"/>
              <a:gd name="connsiteX3" fmla="*/ 163286 w 903515"/>
              <a:gd name="connsiteY3" fmla="*/ 529771 h 1095829"/>
              <a:gd name="connsiteX4" fmla="*/ 206829 w 903515"/>
              <a:gd name="connsiteY4" fmla="*/ 203200 h 1095829"/>
              <a:gd name="connsiteX5" fmla="*/ 283029 w 903515"/>
              <a:gd name="connsiteY5" fmla="*/ 50800 h 1095829"/>
              <a:gd name="connsiteX6" fmla="*/ 315686 w 903515"/>
              <a:gd name="connsiteY6" fmla="*/ 7257 h 1095829"/>
              <a:gd name="connsiteX7" fmla="*/ 359229 w 903515"/>
              <a:gd name="connsiteY7" fmla="*/ 50800 h 1095829"/>
              <a:gd name="connsiteX8" fmla="*/ 468086 w 903515"/>
              <a:gd name="connsiteY8" fmla="*/ 312057 h 1095829"/>
              <a:gd name="connsiteX9" fmla="*/ 566057 w 903515"/>
              <a:gd name="connsiteY9" fmla="*/ 703943 h 1095829"/>
              <a:gd name="connsiteX10" fmla="*/ 685800 w 903515"/>
              <a:gd name="connsiteY10" fmla="*/ 910771 h 1095829"/>
              <a:gd name="connsiteX11" fmla="*/ 903515 w 903515"/>
              <a:gd name="connsiteY11" fmla="*/ 1095829 h 109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515" h="1095829">
                <a:moveTo>
                  <a:pt x="0" y="1084943"/>
                </a:moveTo>
                <a:cubicBezTo>
                  <a:pt x="32657" y="1080407"/>
                  <a:pt x="65315" y="1075872"/>
                  <a:pt x="87086" y="1052286"/>
                </a:cubicBezTo>
                <a:cubicBezTo>
                  <a:pt x="108858" y="1028700"/>
                  <a:pt x="117929" y="1030515"/>
                  <a:pt x="130629" y="943429"/>
                </a:cubicBezTo>
                <a:cubicBezTo>
                  <a:pt x="143329" y="856343"/>
                  <a:pt x="150586" y="653142"/>
                  <a:pt x="163286" y="529771"/>
                </a:cubicBezTo>
                <a:cubicBezTo>
                  <a:pt x="175986" y="406400"/>
                  <a:pt x="186872" y="283029"/>
                  <a:pt x="206829" y="203200"/>
                </a:cubicBezTo>
                <a:cubicBezTo>
                  <a:pt x="226786" y="123371"/>
                  <a:pt x="264886" y="83457"/>
                  <a:pt x="283029" y="50800"/>
                </a:cubicBezTo>
                <a:cubicBezTo>
                  <a:pt x="301172" y="18143"/>
                  <a:pt x="302986" y="7257"/>
                  <a:pt x="315686" y="7257"/>
                </a:cubicBezTo>
                <a:cubicBezTo>
                  <a:pt x="328386" y="7257"/>
                  <a:pt x="333829" y="0"/>
                  <a:pt x="359229" y="50800"/>
                </a:cubicBezTo>
                <a:cubicBezTo>
                  <a:pt x="384629" y="101600"/>
                  <a:pt x="433615" y="203200"/>
                  <a:pt x="468086" y="312057"/>
                </a:cubicBezTo>
                <a:cubicBezTo>
                  <a:pt x="502557" y="420914"/>
                  <a:pt x="529771" y="604157"/>
                  <a:pt x="566057" y="703943"/>
                </a:cubicBezTo>
                <a:cubicBezTo>
                  <a:pt x="602343" y="803729"/>
                  <a:pt x="629557" y="845457"/>
                  <a:pt x="685800" y="910771"/>
                </a:cubicBezTo>
                <a:cubicBezTo>
                  <a:pt x="742043" y="976085"/>
                  <a:pt x="870858" y="1064986"/>
                  <a:pt x="903515" y="1095829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 rot="5400000" flipH="1" flipV="1">
            <a:off x="6237520" y="6008904"/>
            <a:ext cx="381000" cy="1088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5400000" flipH="1" flipV="1">
            <a:off x="5894620" y="5187032"/>
            <a:ext cx="1055914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5400000" flipH="1" flipV="1">
            <a:off x="6885221" y="5415633"/>
            <a:ext cx="1578429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442857" y="5050959"/>
            <a:ext cx="103413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err="1" smtClean="0"/>
              <a:t>ативное</a:t>
            </a:r>
            <a:endParaRPr lang="ru-RU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963885" y="5954474"/>
            <a:ext cx="123008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smtClean="0"/>
              <a:t>пассивное</a:t>
            </a:r>
            <a:endParaRPr lang="ru-RU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7717970" y="5159816"/>
            <a:ext cx="142603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smtClean="0"/>
              <a:t>Общее напряжение</a:t>
            </a:r>
            <a:endParaRPr lang="ru-RU" b="1" dirty="0"/>
          </a:p>
        </p:txBody>
      </p:sp>
      <p:grpSp>
        <p:nvGrpSpPr>
          <p:cNvPr id="101" name="Группа 100"/>
          <p:cNvGrpSpPr/>
          <p:nvPr/>
        </p:nvGrpSpPr>
        <p:grpSpPr>
          <a:xfrm>
            <a:off x="5431971" y="2993612"/>
            <a:ext cx="2852058" cy="893286"/>
            <a:chOff x="696686" y="5584412"/>
            <a:chExt cx="3288140" cy="893286"/>
          </a:xfrm>
        </p:grpSpPr>
        <p:sp>
          <p:nvSpPr>
            <p:cNvPr id="102" name="TextBox 101"/>
            <p:cNvSpPr txBox="1"/>
            <p:nvPr/>
          </p:nvSpPr>
          <p:spPr>
            <a:xfrm>
              <a:off x="1589314" y="5660571"/>
              <a:ext cx="347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503714" y="5649687"/>
              <a:ext cx="347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96686" y="5649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18116" y="5649686"/>
              <a:ext cx="347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9</a:t>
              </a: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816414" y="5617150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709062" y="5606260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2612600" y="5606260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3516134" y="5595370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4" name="Группа 40"/>
            <p:cNvGrpSpPr/>
            <p:nvPr/>
          </p:nvGrpSpPr>
          <p:grpSpPr>
            <a:xfrm>
              <a:off x="816410" y="5584412"/>
              <a:ext cx="3168416" cy="119751"/>
              <a:chOff x="805524" y="2982726"/>
              <a:chExt cx="3168416" cy="119751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 flipV="1">
                <a:off x="816429" y="3037114"/>
                <a:ext cx="3157511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Овал 116"/>
              <p:cNvSpPr/>
              <p:nvPr/>
            </p:nvSpPr>
            <p:spPr>
              <a:xfrm>
                <a:off x="805524" y="300450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1698172" y="299361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2601710" y="299361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Овал 119"/>
              <p:cNvSpPr/>
              <p:nvPr/>
            </p:nvSpPr>
            <p:spPr>
              <a:xfrm>
                <a:off x="3505244" y="2982726"/>
                <a:ext cx="65314" cy="9797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656193" y="5954478"/>
              <a:ext cx="1491350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ru-RU" sz="2800" b="1" dirty="0" smtClean="0"/>
                <a:t>длина</a:t>
              </a:r>
              <a:endParaRPr lang="ru-RU" sz="2800" b="1" dirty="0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5431961" y="729343"/>
            <a:ext cx="97982" cy="2296940"/>
            <a:chOff x="674904" y="740229"/>
            <a:chExt cx="97982" cy="2296940"/>
          </a:xfrm>
        </p:grpSpPr>
        <p:cxnSp>
          <p:nvCxnSpPr>
            <p:cNvPr id="125" name="Прямая соединительная линия 124"/>
            <p:cNvCxnSpPr/>
            <p:nvPr/>
          </p:nvCxnSpPr>
          <p:spPr>
            <a:xfrm rot="16200000" flipH="1">
              <a:off x="-364671" y="1866900"/>
              <a:ext cx="2264228" cy="108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Овал 125"/>
            <p:cNvSpPr/>
            <p:nvPr/>
          </p:nvSpPr>
          <p:spPr>
            <a:xfrm>
              <a:off x="674904" y="968836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685786" y="1360728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696672" y="1730852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685786" y="2122748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685786" y="2514644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07558" y="2939198"/>
              <a:ext cx="65314" cy="9797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40" name="Прямая со стрелкой 139"/>
          <p:cNvCxnSpPr/>
          <p:nvPr/>
        </p:nvCxnSpPr>
        <p:spPr>
          <a:xfrm flipV="1">
            <a:off x="5366657" y="3875314"/>
            <a:ext cx="1132114" cy="77288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925292" y="2275103"/>
            <a:ext cx="5421079" cy="1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>
            <a:endCxn id="118" idx="6"/>
          </p:cNvCxnSpPr>
          <p:nvPr/>
        </p:nvCxnSpPr>
        <p:spPr>
          <a:xfrm rot="16200000" flipH="1">
            <a:off x="5961920" y="2648675"/>
            <a:ext cx="778385" cy="3124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Равнобедренный треугольник 144"/>
          <p:cNvSpPr/>
          <p:nvPr/>
        </p:nvSpPr>
        <p:spPr>
          <a:xfrm>
            <a:off x="6270172" y="2198914"/>
            <a:ext cx="152400" cy="1524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>
            <a:off x="1306292" y="1796132"/>
            <a:ext cx="5421079" cy="1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rot="16200000" flipH="1">
            <a:off x="6123211" y="2389413"/>
            <a:ext cx="1219215" cy="3265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Равнобедренный треугольник 147"/>
          <p:cNvSpPr/>
          <p:nvPr/>
        </p:nvSpPr>
        <p:spPr>
          <a:xfrm>
            <a:off x="6651172" y="1719943"/>
            <a:ext cx="152400" cy="1524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2460171" y="1480457"/>
            <a:ext cx="4626428" cy="1088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>
            <a:endCxn id="119" idx="2"/>
          </p:cNvCxnSpPr>
          <p:nvPr/>
        </p:nvCxnSpPr>
        <p:spPr>
          <a:xfrm rot="16200000" flipH="1">
            <a:off x="6303676" y="2263375"/>
            <a:ext cx="1562157" cy="1806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Равнобедренный треугольник 151"/>
          <p:cNvSpPr/>
          <p:nvPr/>
        </p:nvSpPr>
        <p:spPr>
          <a:xfrm>
            <a:off x="7010400" y="1415143"/>
            <a:ext cx="152400" cy="1524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3679371" y="1284514"/>
            <a:ext cx="3810000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rot="16200000" flipH="1">
            <a:off x="6634839" y="2128156"/>
            <a:ext cx="1719958" cy="3265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Равнобедренный треугольник 156"/>
          <p:cNvSpPr/>
          <p:nvPr/>
        </p:nvSpPr>
        <p:spPr>
          <a:xfrm>
            <a:off x="7413172" y="1208314"/>
            <a:ext cx="152400" cy="1524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>
            <a:off x="7413172" y="2373085"/>
            <a:ext cx="152400" cy="1524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Равнобедренный треугольник 160"/>
          <p:cNvSpPr/>
          <p:nvPr/>
        </p:nvSpPr>
        <p:spPr>
          <a:xfrm>
            <a:off x="7837716" y="1360714"/>
            <a:ext cx="152400" cy="1524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>
            <a:off x="4103914" y="870857"/>
            <a:ext cx="3810000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>
            <a:endCxn id="120" idx="0"/>
          </p:cNvCxnSpPr>
          <p:nvPr/>
        </p:nvCxnSpPr>
        <p:spPr>
          <a:xfrm rot="16200000" flipH="1">
            <a:off x="6843044" y="1930836"/>
            <a:ext cx="2122767" cy="278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Равнобедренный треугольник 175"/>
          <p:cNvSpPr/>
          <p:nvPr/>
        </p:nvSpPr>
        <p:spPr>
          <a:xfrm>
            <a:off x="7837715" y="794657"/>
            <a:ext cx="152400" cy="1524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олилиния 179"/>
          <p:cNvSpPr/>
          <p:nvPr/>
        </p:nvSpPr>
        <p:spPr>
          <a:xfrm>
            <a:off x="5987143" y="740229"/>
            <a:ext cx="1992086" cy="2188028"/>
          </a:xfrm>
          <a:custGeom>
            <a:avLst/>
            <a:gdLst>
              <a:gd name="connsiteX0" fmla="*/ 0 w 1992086"/>
              <a:gd name="connsiteY0" fmla="*/ 2188028 h 2188028"/>
              <a:gd name="connsiteX1" fmla="*/ 185057 w 1992086"/>
              <a:gd name="connsiteY1" fmla="*/ 1861457 h 2188028"/>
              <a:gd name="connsiteX2" fmla="*/ 446314 w 1992086"/>
              <a:gd name="connsiteY2" fmla="*/ 1426028 h 2188028"/>
              <a:gd name="connsiteX3" fmla="*/ 685800 w 1992086"/>
              <a:gd name="connsiteY3" fmla="*/ 1153885 h 2188028"/>
              <a:gd name="connsiteX4" fmla="*/ 914400 w 1992086"/>
              <a:gd name="connsiteY4" fmla="*/ 859971 h 2188028"/>
              <a:gd name="connsiteX5" fmla="*/ 1066800 w 1992086"/>
              <a:gd name="connsiteY5" fmla="*/ 729342 h 2188028"/>
              <a:gd name="connsiteX6" fmla="*/ 1360714 w 1992086"/>
              <a:gd name="connsiteY6" fmla="*/ 620485 h 2188028"/>
              <a:gd name="connsiteX7" fmla="*/ 1556657 w 1992086"/>
              <a:gd name="connsiteY7" fmla="*/ 566057 h 2188028"/>
              <a:gd name="connsiteX8" fmla="*/ 1741714 w 1992086"/>
              <a:gd name="connsiteY8" fmla="*/ 424542 h 2188028"/>
              <a:gd name="connsiteX9" fmla="*/ 1992086 w 1992086"/>
              <a:gd name="connsiteY9" fmla="*/ 0 h 21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2086" h="2188028">
                <a:moveTo>
                  <a:pt x="0" y="2188028"/>
                </a:moveTo>
                <a:cubicBezTo>
                  <a:pt x="55335" y="2088242"/>
                  <a:pt x="110671" y="1988457"/>
                  <a:pt x="185057" y="1861457"/>
                </a:cubicBezTo>
                <a:cubicBezTo>
                  <a:pt x="259443" y="1734457"/>
                  <a:pt x="362857" y="1543957"/>
                  <a:pt x="446314" y="1426028"/>
                </a:cubicBezTo>
                <a:cubicBezTo>
                  <a:pt x="529771" y="1308099"/>
                  <a:pt x="607786" y="1248228"/>
                  <a:pt x="685800" y="1153885"/>
                </a:cubicBezTo>
                <a:cubicBezTo>
                  <a:pt x="763814" y="1059542"/>
                  <a:pt x="850900" y="930728"/>
                  <a:pt x="914400" y="859971"/>
                </a:cubicBezTo>
                <a:cubicBezTo>
                  <a:pt x="977900" y="789214"/>
                  <a:pt x="992414" y="769256"/>
                  <a:pt x="1066800" y="729342"/>
                </a:cubicBezTo>
                <a:cubicBezTo>
                  <a:pt x="1141186" y="689428"/>
                  <a:pt x="1279071" y="647699"/>
                  <a:pt x="1360714" y="620485"/>
                </a:cubicBezTo>
                <a:cubicBezTo>
                  <a:pt x="1442357" y="593271"/>
                  <a:pt x="1493157" y="598714"/>
                  <a:pt x="1556657" y="566057"/>
                </a:cubicBezTo>
                <a:cubicBezTo>
                  <a:pt x="1620157" y="533400"/>
                  <a:pt x="1669143" y="518885"/>
                  <a:pt x="1741714" y="424542"/>
                </a:cubicBezTo>
                <a:cubicBezTo>
                  <a:pt x="1814285" y="330199"/>
                  <a:pt x="1953986" y="70757"/>
                  <a:pt x="1992086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6738257" y="816429"/>
            <a:ext cx="1317172" cy="2260600"/>
          </a:xfrm>
          <a:custGeom>
            <a:avLst/>
            <a:gdLst>
              <a:gd name="connsiteX0" fmla="*/ 0 w 1317172"/>
              <a:gd name="connsiteY0" fmla="*/ 2220685 h 2260600"/>
              <a:gd name="connsiteX1" fmla="*/ 413657 w 1317172"/>
              <a:gd name="connsiteY1" fmla="*/ 2166257 h 2260600"/>
              <a:gd name="connsiteX2" fmla="*/ 805543 w 1317172"/>
              <a:gd name="connsiteY2" fmla="*/ 1654628 h 2260600"/>
              <a:gd name="connsiteX3" fmla="*/ 1175657 w 1317172"/>
              <a:gd name="connsiteY3" fmla="*/ 653142 h 2260600"/>
              <a:gd name="connsiteX4" fmla="*/ 1317172 w 1317172"/>
              <a:gd name="connsiteY4" fmla="*/ 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172" h="2260600">
                <a:moveTo>
                  <a:pt x="0" y="2220685"/>
                </a:moveTo>
                <a:cubicBezTo>
                  <a:pt x="139700" y="2240642"/>
                  <a:pt x="279400" y="2260600"/>
                  <a:pt x="413657" y="2166257"/>
                </a:cubicBezTo>
                <a:cubicBezTo>
                  <a:pt x="547914" y="2071914"/>
                  <a:pt x="678543" y="1906814"/>
                  <a:pt x="805543" y="1654628"/>
                </a:cubicBezTo>
                <a:cubicBezTo>
                  <a:pt x="932543" y="1402442"/>
                  <a:pt x="1090386" y="928913"/>
                  <a:pt x="1175657" y="653142"/>
                </a:cubicBezTo>
                <a:cubicBezTo>
                  <a:pt x="1260928" y="377371"/>
                  <a:pt x="1317172" y="0"/>
                  <a:pt x="1317172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5987143" y="1514929"/>
            <a:ext cx="2166257" cy="1456871"/>
          </a:xfrm>
          <a:custGeom>
            <a:avLst/>
            <a:gdLst>
              <a:gd name="connsiteX0" fmla="*/ 0 w 2166257"/>
              <a:gd name="connsiteY0" fmla="*/ 1456871 h 1456871"/>
              <a:gd name="connsiteX1" fmla="*/ 304800 w 2166257"/>
              <a:gd name="connsiteY1" fmla="*/ 945242 h 1456871"/>
              <a:gd name="connsiteX2" fmla="*/ 631371 w 2166257"/>
              <a:gd name="connsiteY2" fmla="*/ 433614 h 1456871"/>
              <a:gd name="connsiteX3" fmla="*/ 838200 w 2166257"/>
              <a:gd name="connsiteY3" fmla="*/ 194128 h 1456871"/>
              <a:gd name="connsiteX4" fmla="*/ 1034143 w 2166257"/>
              <a:gd name="connsiteY4" fmla="*/ 30842 h 1456871"/>
              <a:gd name="connsiteX5" fmla="*/ 1197428 w 2166257"/>
              <a:gd name="connsiteY5" fmla="*/ 19957 h 1456871"/>
              <a:gd name="connsiteX6" fmla="*/ 1469571 w 2166257"/>
              <a:gd name="connsiteY6" fmla="*/ 150585 h 1456871"/>
              <a:gd name="connsiteX7" fmla="*/ 1709057 w 2166257"/>
              <a:gd name="connsiteY7" fmla="*/ 466271 h 1456871"/>
              <a:gd name="connsiteX8" fmla="*/ 1937657 w 2166257"/>
              <a:gd name="connsiteY8" fmla="*/ 869042 h 1456871"/>
              <a:gd name="connsiteX9" fmla="*/ 2166257 w 2166257"/>
              <a:gd name="connsiteY9" fmla="*/ 1380671 h 145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6257" h="1456871">
                <a:moveTo>
                  <a:pt x="0" y="1456871"/>
                </a:moveTo>
                <a:cubicBezTo>
                  <a:pt x="99786" y="1286328"/>
                  <a:pt x="199572" y="1115785"/>
                  <a:pt x="304800" y="945242"/>
                </a:cubicBezTo>
                <a:cubicBezTo>
                  <a:pt x="410029" y="774699"/>
                  <a:pt x="542471" y="558800"/>
                  <a:pt x="631371" y="433614"/>
                </a:cubicBezTo>
                <a:cubicBezTo>
                  <a:pt x="720271" y="308428"/>
                  <a:pt x="771071" y="261257"/>
                  <a:pt x="838200" y="194128"/>
                </a:cubicBezTo>
                <a:cubicBezTo>
                  <a:pt x="905329" y="126999"/>
                  <a:pt x="974272" y="59870"/>
                  <a:pt x="1034143" y="30842"/>
                </a:cubicBezTo>
                <a:cubicBezTo>
                  <a:pt x="1094014" y="1814"/>
                  <a:pt x="1124857" y="0"/>
                  <a:pt x="1197428" y="19957"/>
                </a:cubicBezTo>
                <a:cubicBezTo>
                  <a:pt x="1269999" y="39914"/>
                  <a:pt x="1384300" y="76199"/>
                  <a:pt x="1469571" y="150585"/>
                </a:cubicBezTo>
                <a:cubicBezTo>
                  <a:pt x="1554842" y="224971"/>
                  <a:pt x="1631043" y="346528"/>
                  <a:pt x="1709057" y="466271"/>
                </a:cubicBezTo>
                <a:cubicBezTo>
                  <a:pt x="1787071" y="586014"/>
                  <a:pt x="1861457" y="716642"/>
                  <a:pt x="1937657" y="869042"/>
                </a:cubicBezTo>
                <a:cubicBezTo>
                  <a:pt x="2013857" y="1021442"/>
                  <a:pt x="2090057" y="1201056"/>
                  <a:pt x="2166257" y="138067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TextBox 183"/>
          <p:cNvSpPr txBox="1"/>
          <p:nvPr/>
        </p:nvSpPr>
        <p:spPr>
          <a:xfrm>
            <a:off x="6270170" y="0"/>
            <a:ext cx="142603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smtClean="0"/>
              <a:t>Общее напряжение</a:t>
            </a:r>
            <a:endParaRPr lang="ru-RU" b="1" dirty="0"/>
          </a:p>
        </p:txBody>
      </p:sp>
      <p:cxnSp>
        <p:nvCxnSpPr>
          <p:cNvPr id="185" name="Прямая со стрелкой 184"/>
          <p:cNvCxnSpPr>
            <a:stCxn id="184" idx="3"/>
            <a:endCxn id="180" idx="9"/>
          </p:cNvCxnSpPr>
          <p:nvPr/>
        </p:nvCxnSpPr>
        <p:spPr>
          <a:xfrm>
            <a:off x="7696200" y="323166"/>
            <a:ext cx="283029" cy="417063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7913920" y="3298360"/>
            <a:ext cx="123008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smtClean="0"/>
              <a:t>пассивное</a:t>
            </a:r>
            <a:endParaRPr lang="ru-RU" b="1" dirty="0"/>
          </a:p>
        </p:txBody>
      </p:sp>
      <p:cxnSp>
        <p:nvCxnSpPr>
          <p:cNvPr id="189" name="Прямая со стрелкой 188"/>
          <p:cNvCxnSpPr>
            <a:stCxn id="188" idx="0"/>
          </p:cNvCxnSpPr>
          <p:nvPr/>
        </p:nvCxnSpPr>
        <p:spPr>
          <a:xfrm rot="16200000" flipV="1">
            <a:off x="7209073" y="1978473"/>
            <a:ext cx="2155360" cy="48441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>
            <a:stCxn id="193" idx="0"/>
          </p:cNvCxnSpPr>
          <p:nvPr/>
        </p:nvCxnSpPr>
        <p:spPr>
          <a:xfrm rot="5400000" flipH="1" flipV="1">
            <a:off x="7611842" y="3213997"/>
            <a:ext cx="805530" cy="23405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7380514" y="3733787"/>
            <a:ext cx="103413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err="1" smtClean="0"/>
              <a:t>ативное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1" grpId="0" animBg="1"/>
      <p:bldP spid="82" grpId="0" animBg="1"/>
      <p:bldP spid="91" grpId="0" animBg="1"/>
      <p:bldP spid="98" grpId="0"/>
      <p:bldP spid="99" grpId="0"/>
      <p:bldP spid="100" grpId="0"/>
      <p:bldP spid="145" grpId="0" animBg="1"/>
      <p:bldP spid="148" grpId="0" animBg="1"/>
      <p:bldP spid="152" grpId="0" animBg="1"/>
      <p:bldP spid="157" grpId="0" animBg="1"/>
      <p:bldP spid="160" grpId="0" animBg="1"/>
      <p:bldP spid="161" grpId="0" animBg="1"/>
      <p:bldP spid="176" grpId="0" animBg="1"/>
      <p:bldP spid="180" grpId="0" animBg="1"/>
      <p:bldP spid="181" grpId="0" animBg="1"/>
      <p:bldP spid="182" grpId="0" animBg="1"/>
      <p:bldP spid="184" grpId="0"/>
      <p:bldP spid="188" grpId="0"/>
      <p:bldP spid="19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786" y="1600200"/>
            <a:ext cx="7788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9969"/>
          <a:stretch>
            <a:fillRect/>
          </a:stretch>
        </p:blipFill>
        <p:spPr bwMode="auto">
          <a:xfrm>
            <a:off x="1621972" y="-3929"/>
            <a:ext cx="5987142" cy="68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/>
              <a:t>Формы движения</a:t>
            </a:r>
            <a:r>
              <a:rPr lang="ru-RU" sz="540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85860"/>
            <a:ext cx="4067175" cy="835025"/>
          </a:xfrm>
        </p:spPr>
        <p:txBody>
          <a:bodyPr/>
          <a:lstStyle/>
          <a:p>
            <a:pPr eaLnBrk="1" hangingPunct="1"/>
            <a:r>
              <a:rPr lang="ru-RU" sz="4000" b="1" i="1" dirty="0" err="1" smtClean="0"/>
              <a:t>Амебойдное</a:t>
            </a:r>
            <a:endParaRPr lang="ru-RU" sz="4000" b="1" i="1" dirty="0" smtClean="0"/>
          </a:p>
          <a:p>
            <a:pPr eaLnBrk="1" hangingPunct="1"/>
            <a:endParaRPr lang="ru-RU" sz="4000" b="1" i="1" dirty="0" smtClean="0"/>
          </a:p>
          <a:p>
            <a:pPr eaLnBrk="1" hangingPunct="1">
              <a:buFont typeface="Wingdings" pitchFamily="2" charset="2"/>
              <a:buNone/>
            </a:pPr>
            <a:endParaRPr lang="ru-RU" sz="4000" b="1" i="1" dirty="0" smtClean="0"/>
          </a:p>
        </p:txBody>
      </p:sp>
      <p:pic>
        <p:nvPicPr>
          <p:cNvPr id="2560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715140" y="1142984"/>
            <a:ext cx="2162175" cy="1441450"/>
          </a:xfrm>
          <a:noFill/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383999" y="874322"/>
            <a:ext cx="4433225" cy="8640001"/>
          </a:xfr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r="88287" b="81260"/>
          <a:stretch>
            <a:fillRect/>
          </a:stretch>
        </p:blipFill>
        <p:spPr>
          <a:xfrm>
            <a:off x="3786182" y="2214554"/>
            <a:ext cx="1643074" cy="262891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54754" y="2500306"/>
            <a:ext cx="3989246" cy="151922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857496"/>
            <a:ext cx="5427662" cy="846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Мерцательное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28728" y="4857760"/>
            <a:ext cx="4251325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Мышечное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(для тел большой массы)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4222818"/>
            <a:ext cx="11520001" cy="864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6" grpId="0" build="p"/>
      <p:bldP spid="1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602" y="272143"/>
            <a:ext cx="4580141" cy="643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3857" y="161940"/>
            <a:ext cx="4495800" cy="650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418" y="0"/>
            <a:ext cx="64075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8436" y="0"/>
            <a:ext cx="6635221" cy="681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7019" y="1600200"/>
            <a:ext cx="27099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1287" y="1600200"/>
            <a:ext cx="41814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0563" y="1600200"/>
            <a:ext cx="77228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0057" y="1600200"/>
            <a:ext cx="41638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3851"/>
            <a:ext cx="8229600" cy="437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4088511" cy="24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08"/>
            <a:ext cx="3660703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85926"/>
            <a:ext cx="2758967" cy="381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143512"/>
            <a:ext cx="3909886" cy="141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98392" y="-969754"/>
            <a:ext cx="5418656" cy="85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95750" y="1325563"/>
            <a:ext cx="3594100" cy="5365750"/>
          </a:xfrm>
          <a:noFill/>
        </p:spPr>
      </p:pic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>
          <a:xfrm>
            <a:off x="479425" y="-139700"/>
            <a:ext cx="7972425" cy="1427163"/>
          </a:xfrm>
        </p:spPr>
        <p:txBody>
          <a:bodyPr/>
          <a:lstStyle/>
          <a:p>
            <a:pPr algn="r" eaLnBrk="1" hangingPunct="1"/>
            <a:r>
              <a:rPr lang="ru-RU" sz="3200" smtClean="0"/>
              <a:t>Мышечное движение наиболее эффективный способ перемещения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8913" y="1352550"/>
            <a:ext cx="11520001" cy="8640001"/>
          </a:xfrm>
          <a:noFill/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96888" y="4943475"/>
            <a:ext cx="29908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/>
              <a:t>0,2 миллиметра в секунду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/>
              <a:t>сантиметры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6913563" y="1385888"/>
            <a:ext cx="25050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/>
              <a:t>10,2 метра в секунду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/>
              <a:t>километры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/>
      <p:bldP spid="645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110581"/>
            <a:ext cx="5238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40767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3738" y="2347913"/>
            <a:ext cx="26765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714356"/>
            <a:ext cx="3952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928934"/>
            <a:ext cx="3530601" cy="19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1" y="1285860"/>
            <a:ext cx="3500462" cy="17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929198"/>
            <a:ext cx="4529340" cy="130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857760"/>
            <a:ext cx="8229600" cy="1614486"/>
          </a:xfrm>
        </p:spPr>
        <p:txBody>
          <a:bodyPr/>
          <a:lstStyle/>
          <a:p>
            <a:r>
              <a:rPr lang="ru-RU" dirty="0" smtClean="0"/>
              <a:t>Мышечными называют все типы клеток, функция которых состоит в сокращении.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37909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У млекопитающих имеются три главных типа клеток, специально приспособленных для сокращения: волокна скелетных мышц , клетки сердечной мышцы , гладкомышечные клетки.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072198" y="500042"/>
            <a:ext cx="3071802" cy="63579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500042"/>
            <a:ext cx="2500298" cy="63579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00298" y="500042"/>
            <a:ext cx="3571900" cy="6357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582594"/>
          </a:xfrm>
        </p:spPr>
        <p:txBody>
          <a:bodyPr anchor="b"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Классификации мышц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405" t="5034" b="11912"/>
          <a:stretch>
            <a:fillRect/>
          </a:stretch>
        </p:blipFill>
        <p:spPr bwMode="auto">
          <a:xfrm>
            <a:off x="1285853" y="3143248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86116" y="642918"/>
            <a:ext cx="20260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Анатомическая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8926" y="1643050"/>
            <a:ext cx="141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Скелетные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542926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Висцеральные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8926" y="3500438"/>
            <a:ext cx="139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Сердечная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5000" t="5034" r="43912" b="11912"/>
          <a:stretch>
            <a:fillRect/>
          </a:stretch>
        </p:blipFill>
        <p:spPr bwMode="auto">
          <a:xfrm>
            <a:off x="1357290" y="4857736"/>
            <a:ext cx="10715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t="5034" r="74741" b="11912"/>
          <a:stretch>
            <a:fillRect/>
          </a:stretch>
        </p:blipFill>
        <p:spPr bwMode="auto">
          <a:xfrm>
            <a:off x="1428728" y="1071546"/>
            <a:ext cx="785818" cy="17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571480"/>
            <a:ext cx="235742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Гистологическая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6058"/>
            <a:ext cx="237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Поперечнополосатые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5429264"/>
            <a:ext cx="109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Гладкие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1714488"/>
            <a:ext cx="222163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произвольные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714356"/>
            <a:ext cx="285752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Функциональная 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55716" y="4572008"/>
            <a:ext cx="254544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непроизвольные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500034" y="1785926"/>
            <a:ext cx="571504" cy="71438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 flipV="1">
            <a:off x="500034" y="3571876"/>
            <a:ext cx="571504" cy="71438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flipH="1">
            <a:off x="6786578" y="3643314"/>
            <a:ext cx="571504" cy="71438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flipH="1" flipV="1">
            <a:off x="6786578" y="5072074"/>
            <a:ext cx="571504" cy="71438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857760"/>
            <a:ext cx="1147763" cy="17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00372"/>
            <a:ext cx="1176338" cy="162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071546"/>
            <a:ext cx="785818" cy="16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  <p:bldP spid="6" grpId="0" animBg="1"/>
      <p:bldP spid="7" grpId="0"/>
      <p:bldP spid="8" grpId="0"/>
      <p:bldP spid="9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585</Words>
  <Application>Microsoft Office PowerPoint</Application>
  <PresentationFormat>Экран (4:3)</PresentationFormat>
  <Paragraphs>233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Физиология мышц</vt:lpstr>
      <vt:lpstr>Активное движение</vt:lpstr>
      <vt:lpstr>Биологическое движение</vt:lpstr>
      <vt:lpstr>Слайд 4</vt:lpstr>
      <vt:lpstr>Формы движения </vt:lpstr>
      <vt:lpstr>Мышечное движение наиболее эффективный способ перемещения</vt:lpstr>
      <vt:lpstr>Слайд 7</vt:lpstr>
      <vt:lpstr>Слайд 8</vt:lpstr>
      <vt:lpstr>Классификации мышц</vt:lpstr>
      <vt:lpstr>Скелетная мышца</vt:lpstr>
      <vt:lpstr>Уровни структурной организации скелетных мышц</vt:lpstr>
      <vt:lpstr>Слайд 12</vt:lpstr>
      <vt:lpstr>Слайд 13</vt:lpstr>
      <vt:lpstr>Слайд 14</vt:lpstr>
      <vt:lpstr>Миозиновые нити  (толстые нити)</vt:lpstr>
      <vt:lpstr>Строение молекулы миозина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Строение актиновых нитей</vt:lpstr>
      <vt:lpstr>Слайд 25</vt:lpstr>
      <vt:lpstr>Последовательность процессов при  мышечном сокрашении</vt:lpstr>
      <vt:lpstr>Слайд 27</vt:lpstr>
      <vt:lpstr>Слайд 28</vt:lpstr>
      <vt:lpstr>Слайд 29</vt:lpstr>
      <vt:lpstr>Модель мостика Хаксли-Симмонса</vt:lpstr>
      <vt:lpstr>Цикл  взаимодействия  нитей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Цикл взаимодействия нитей</vt:lpstr>
      <vt:lpstr>Слайд 42</vt:lpstr>
      <vt:lpstr>Укорочение саркомеров и сокращение МВ.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79</cp:revision>
  <dcterms:created xsi:type="dcterms:W3CDTF">2009-09-08T07:40:13Z</dcterms:created>
  <dcterms:modified xsi:type="dcterms:W3CDTF">2011-09-21T08:33:29Z</dcterms:modified>
</cp:coreProperties>
</file>